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89" r:id="rId2"/>
    <p:sldId id="300" r:id="rId3"/>
    <p:sldId id="299" r:id="rId4"/>
    <p:sldId id="256" r:id="rId5"/>
    <p:sldId id="261" r:id="rId6"/>
    <p:sldId id="298" r:id="rId7"/>
    <p:sldId id="296" r:id="rId8"/>
    <p:sldId id="297" r:id="rId9"/>
    <p:sldId id="283" r:id="rId10"/>
    <p:sldId id="288" r:id="rId11"/>
    <p:sldId id="287"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82"/>
    <p:restoredTop sz="96035"/>
  </p:normalViewPr>
  <p:slideViewPr>
    <p:cSldViewPr snapToGrid="0">
      <p:cViewPr>
        <p:scale>
          <a:sx n="100" d="100"/>
          <a:sy n="100" d="100"/>
        </p:scale>
        <p:origin x="688" y="-1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C7DCF-B168-9B42-B07A-A750B0B1AAD1}" type="datetimeFigureOut">
              <a:rPr lang="en-US" smtClean="0"/>
              <a:t>11/26/23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83DD0-2F8E-8646-B047-2EC9EF8A403A}" type="slidenum">
              <a:rPr lang="en-US" smtClean="0"/>
              <a:t>‹#›</a:t>
            </a:fld>
            <a:endParaRPr lang="en-US"/>
          </a:p>
        </p:txBody>
      </p:sp>
    </p:spTree>
    <p:extLst>
      <p:ext uri="{BB962C8B-B14F-4D97-AF65-F5344CB8AC3E}">
        <p14:creationId xmlns:p14="http://schemas.microsoft.com/office/powerpoint/2010/main" val="6815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67464871a_1_0: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6746487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76D4D6-6221-FE48-B860-1CD2701EF3B5}" type="datetimeFigureOut">
              <a:rPr lang="en-US" smtClean="0"/>
              <a:t>11/26/23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139478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D4D6-6221-FE48-B860-1CD2701EF3B5}" type="datetimeFigureOut">
              <a:rPr lang="en-US" smtClean="0"/>
              <a:t>11/26/23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303364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D4D6-6221-FE48-B860-1CD2701EF3B5}" type="datetimeFigureOut">
              <a:rPr lang="en-US" smtClean="0"/>
              <a:t>11/26/23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149709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D4D6-6221-FE48-B860-1CD2701EF3B5}" type="datetimeFigureOut">
              <a:rPr lang="en-US" smtClean="0"/>
              <a:t>11/26/23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2421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D4D6-6221-FE48-B860-1CD2701EF3B5}" type="datetimeFigureOut">
              <a:rPr lang="en-US" smtClean="0"/>
              <a:t>11/26/23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227798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76D4D6-6221-FE48-B860-1CD2701EF3B5}" type="datetimeFigureOut">
              <a:rPr lang="en-US" smtClean="0"/>
              <a:t>11/26/23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200076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6D4D6-6221-FE48-B860-1CD2701EF3B5}" type="datetimeFigureOut">
              <a:rPr lang="en-US" smtClean="0"/>
              <a:t>11/26/23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384903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76D4D6-6221-FE48-B860-1CD2701EF3B5}" type="datetimeFigureOut">
              <a:rPr lang="en-US" smtClean="0"/>
              <a:t>11/26/23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90613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6D4D6-6221-FE48-B860-1CD2701EF3B5}" type="datetimeFigureOut">
              <a:rPr lang="en-US" smtClean="0"/>
              <a:t>11/26/23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20709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876D4D6-6221-FE48-B860-1CD2701EF3B5}" type="datetimeFigureOut">
              <a:rPr lang="en-US" smtClean="0"/>
              <a:t>11/26/23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115606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876D4D6-6221-FE48-B860-1CD2701EF3B5}" type="datetimeFigureOut">
              <a:rPr lang="en-US" smtClean="0"/>
              <a:t>11/26/23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70A1D-ED0C-CA42-ACFD-B5BDD43777A3}" type="slidenum">
              <a:rPr lang="en-US" smtClean="0"/>
              <a:t>‹#›</a:t>
            </a:fld>
            <a:endParaRPr lang="en-US"/>
          </a:p>
        </p:txBody>
      </p:sp>
    </p:spTree>
    <p:extLst>
      <p:ext uri="{BB962C8B-B14F-4D97-AF65-F5344CB8AC3E}">
        <p14:creationId xmlns:p14="http://schemas.microsoft.com/office/powerpoint/2010/main" val="136284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876D4D6-6221-FE48-B860-1CD2701EF3B5}" type="datetimeFigureOut">
              <a:rPr lang="en-US" smtClean="0"/>
              <a:t>11/26/23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B570A1D-ED0C-CA42-ACFD-B5BDD43777A3}" type="slidenum">
              <a:rPr lang="en-US" smtClean="0"/>
              <a:t>‹#›</a:t>
            </a:fld>
            <a:endParaRPr lang="en-US"/>
          </a:p>
        </p:txBody>
      </p:sp>
    </p:spTree>
    <p:extLst>
      <p:ext uri="{BB962C8B-B14F-4D97-AF65-F5344CB8AC3E}">
        <p14:creationId xmlns:p14="http://schemas.microsoft.com/office/powerpoint/2010/main" val="895299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chools.scsk12.org/Page/15102"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s.scsk12.org/Page/15102"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schools.scsk12.org/Page/1510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chools.scsk12.org/Page/15102"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amazon.com/hz/wishlist/ls/3UBHE7OA7K4VB?ref_=wl_shar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schools.scsk12.org/Page/1510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3DBA8C86-5BAA-4D26-B42E-776F81A1F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Google Shape;97;gf5d121f8f5_0_0">
            <a:extLst>
              <a:ext uri="{FF2B5EF4-FFF2-40B4-BE49-F238E27FC236}">
                <a16:creationId xmlns:a16="http://schemas.microsoft.com/office/drawing/2014/main" id="{0251EB46-1F4D-E37A-DD64-706C8D25D14B}"/>
              </a:ext>
            </a:extLst>
          </p:cNvPr>
          <p:cNvSpPr txBox="1"/>
          <p:nvPr/>
        </p:nvSpPr>
        <p:spPr>
          <a:xfrm>
            <a:off x="2019864" y="574294"/>
            <a:ext cx="4087637"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rgbClr val="FF5400"/>
                </a:solidFill>
                <a:latin typeface="Architects Daughter"/>
                <a:ea typeface="Architects Daughter"/>
                <a:cs typeface="Architects Daughter"/>
                <a:sym typeface="Architects Daughter"/>
              </a:rPr>
              <a:t>Week of Nov. 27-Dec. 1, 2023</a:t>
            </a:r>
            <a:endParaRPr sz="2400" b="1" dirty="0">
              <a:solidFill>
                <a:srgbClr val="FF5400"/>
              </a:solidFill>
              <a:latin typeface="Architects Daughter"/>
              <a:ea typeface="Architects Daughter"/>
              <a:cs typeface="Architects Daughter"/>
              <a:sym typeface="Architects Daughter"/>
            </a:endParaRPr>
          </a:p>
        </p:txBody>
      </p:sp>
      <p:sp>
        <p:nvSpPr>
          <p:cNvPr id="3" name="Google Shape;87;gf67464871a_1_0">
            <a:extLst>
              <a:ext uri="{FF2B5EF4-FFF2-40B4-BE49-F238E27FC236}">
                <a16:creationId xmlns:a16="http://schemas.microsoft.com/office/drawing/2014/main" id="{BA2FA2F7-66F3-B719-E5AE-112E2EA3854B}"/>
              </a:ext>
            </a:extLst>
          </p:cNvPr>
          <p:cNvSpPr txBox="1"/>
          <p:nvPr/>
        </p:nvSpPr>
        <p:spPr>
          <a:xfrm>
            <a:off x="2733750" y="3434079"/>
            <a:ext cx="2304900" cy="2909997"/>
          </a:xfrm>
          <a:prstGeom prst="rect">
            <a:avLst/>
          </a:prstGeom>
          <a:noFill/>
          <a:ln>
            <a:noFill/>
          </a:ln>
        </p:spPr>
        <p:txBody>
          <a:bodyPr spcFirstLastPara="1" wrap="square" lIns="91425" tIns="91425" rIns="91425" bIns="91425" anchor="t" anchorCtr="0">
            <a:spAutoFit/>
          </a:bodyPr>
          <a:lstStyle/>
          <a:p>
            <a:pPr>
              <a:lnSpc>
                <a:spcPct val="115000"/>
              </a:lnSpc>
            </a:pPr>
            <a:r>
              <a:rPr lang="en-US" sz="1400" b="1" u="sng" dirty="0">
                <a:solidFill>
                  <a:schemeClr val="dk1"/>
                </a:solidFill>
                <a:latin typeface="Century Gothic"/>
                <a:ea typeface="Century Gothic"/>
                <a:cs typeface="Century Gothic"/>
                <a:sym typeface="Century Gothic"/>
              </a:rPr>
              <a:t>Math</a:t>
            </a:r>
            <a:r>
              <a:rPr lang="en-US" sz="1400" dirty="0">
                <a:solidFill>
                  <a:schemeClr val="dk1"/>
                </a:solidFill>
                <a:latin typeface="Century Gothic"/>
                <a:ea typeface="Century Gothic"/>
                <a:cs typeface="Century Gothic"/>
                <a:sym typeface="Century Gothic"/>
              </a:rPr>
              <a:t>:  </a:t>
            </a:r>
            <a:r>
              <a:rPr lang="en-US" sz="1400" b="1" i="1" dirty="0">
                <a:solidFill>
                  <a:schemeClr val="dk1"/>
                </a:solidFill>
                <a:latin typeface="Century Gothic"/>
                <a:ea typeface="Century Gothic"/>
                <a:cs typeface="Century Gothic"/>
                <a:sym typeface="Century Gothic"/>
              </a:rPr>
              <a:t>Topic 7 – Data and Graphing</a:t>
            </a:r>
          </a:p>
          <a:p>
            <a:pPr lvl="0">
              <a:lnSpc>
                <a:spcPct val="115000"/>
              </a:lnSpc>
            </a:pPr>
            <a:endParaRPr lang="en-US" sz="1400" dirty="0">
              <a:solidFill>
                <a:schemeClr val="dk1"/>
              </a:solidFill>
              <a:latin typeface="Century Gothic"/>
              <a:ea typeface="Century Gothic"/>
              <a:cs typeface="Century Gothic"/>
              <a:sym typeface="Century Gothic"/>
            </a:endParaRPr>
          </a:p>
          <a:p>
            <a:pPr lvl="0">
              <a:lnSpc>
                <a:spcPct val="115000"/>
              </a:lnSpc>
            </a:pPr>
            <a:r>
              <a:rPr lang="en-US" sz="1400" b="1" dirty="0">
                <a:solidFill>
                  <a:schemeClr val="dk1"/>
                </a:solidFill>
                <a:latin typeface="Century Gothic"/>
                <a:ea typeface="Century Gothic"/>
                <a:cs typeface="Century Gothic"/>
                <a:sym typeface="Century Gothic"/>
              </a:rPr>
              <a:t>Monday</a:t>
            </a:r>
            <a:r>
              <a:rPr lang="en-US" sz="1400" dirty="0">
                <a:solidFill>
                  <a:schemeClr val="dk1"/>
                </a:solidFill>
                <a:latin typeface="Century Gothic"/>
                <a:ea typeface="Century Gothic"/>
                <a:cs typeface="Century Gothic"/>
                <a:sym typeface="Century Gothic"/>
              </a:rPr>
              <a:t> – Area review</a:t>
            </a:r>
            <a:endParaRPr sz="1400" u="sng" dirty="0">
              <a:solidFill>
                <a:schemeClr val="dk1"/>
              </a:solidFill>
              <a:latin typeface="Century Gothic"/>
              <a:ea typeface="Century Gothic"/>
              <a:cs typeface="Century Gothic"/>
              <a:sym typeface="Century Gothic"/>
            </a:endParaRP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Tuesday</a:t>
            </a:r>
            <a:r>
              <a:rPr lang="en-US" sz="1400" dirty="0">
                <a:solidFill>
                  <a:schemeClr val="dk1"/>
                </a:solidFill>
                <a:latin typeface="Century Gothic"/>
                <a:ea typeface="Century Gothic"/>
                <a:cs typeface="Century Gothic"/>
                <a:sym typeface="Century Gothic"/>
              </a:rPr>
              <a:t> –Test on Area</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Wednesday</a:t>
            </a:r>
            <a:r>
              <a:rPr lang="en-US" sz="1400" dirty="0">
                <a:solidFill>
                  <a:schemeClr val="dk1"/>
                </a:solidFill>
                <a:latin typeface="Century Gothic"/>
                <a:ea typeface="Century Gothic"/>
                <a:cs typeface="Century Gothic"/>
                <a:sym typeface="Century Gothic"/>
              </a:rPr>
              <a:t> – Topic 7 Lesson  1</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Thursday</a:t>
            </a:r>
            <a:r>
              <a:rPr lang="en-US" sz="1400" dirty="0">
                <a:solidFill>
                  <a:schemeClr val="dk1"/>
                </a:solidFill>
                <a:latin typeface="Century Gothic"/>
                <a:ea typeface="Century Gothic"/>
                <a:cs typeface="Century Gothic"/>
                <a:sym typeface="Century Gothic"/>
              </a:rPr>
              <a:t> – Topic 7 Lesson  2</a:t>
            </a:r>
            <a:endParaRPr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400" b="1" dirty="0">
                <a:solidFill>
                  <a:schemeClr val="dk1"/>
                </a:solidFill>
                <a:latin typeface="Century Gothic"/>
                <a:ea typeface="Century Gothic"/>
                <a:cs typeface="Century Gothic"/>
                <a:sym typeface="Century Gothic"/>
              </a:rPr>
              <a:t>Friday</a:t>
            </a:r>
            <a:r>
              <a:rPr lang="en-US" sz="1400" dirty="0">
                <a:solidFill>
                  <a:schemeClr val="dk1"/>
                </a:solidFill>
                <a:latin typeface="Century Gothic"/>
                <a:ea typeface="Century Gothic"/>
                <a:cs typeface="Century Gothic"/>
                <a:sym typeface="Century Gothic"/>
              </a:rPr>
              <a:t> Topic 7 Lesson  3</a:t>
            </a:r>
          </a:p>
          <a:p>
            <a:pPr marL="0" lvl="0" indent="0" algn="l" rtl="0">
              <a:lnSpc>
                <a:spcPct val="115000"/>
              </a:lnSpc>
              <a:spcBef>
                <a:spcPts val="0"/>
              </a:spcBef>
              <a:spcAft>
                <a:spcPts val="0"/>
              </a:spcAft>
              <a:buNone/>
            </a:pPr>
            <a:endParaRPr lang="en-US" sz="1400" dirty="0">
              <a:solidFill>
                <a:schemeClr val="dk1"/>
              </a:solidFill>
              <a:latin typeface="Century Gothic"/>
              <a:ea typeface="Century Gothic"/>
              <a:cs typeface="Century Gothic"/>
              <a:sym typeface="Century Gothic"/>
            </a:endParaRPr>
          </a:p>
        </p:txBody>
      </p:sp>
      <p:sp>
        <p:nvSpPr>
          <p:cNvPr id="4" name="Google Shape;88;gf67464871a_1_0">
            <a:extLst>
              <a:ext uri="{FF2B5EF4-FFF2-40B4-BE49-F238E27FC236}">
                <a16:creationId xmlns:a16="http://schemas.microsoft.com/office/drawing/2014/main" id="{C2EBCA51-4247-C87D-795F-245456C7A474}"/>
              </a:ext>
            </a:extLst>
          </p:cNvPr>
          <p:cNvSpPr txBox="1"/>
          <p:nvPr/>
        </p:nvSpPr>
        <p:spPr>
          <a:xfrm>
            <a:off x="5357175" y="3222625"/>
            <a:ext cx="2087100" cy="290999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400" b="1" i="1" u="sng" dirty="0">
                <a:solidFill>
                  <a:schemeClr val="dk1"/>
                </a:solidFill>
                <a:latin typeface="Century Gothic"/>
                <a:ea typeface="Century Gothic"/>
                <a:cs typeface="Century Gothic"/>
                <a:sym typeface="Century Gothic"/>
              </a:rPr>
              <a:t>Homework</a:t>
            </a:r>
            <a:r>
              <a:rPr lang="en-US" sz="1400" dirty="0">
                <a:solidFill>
                  <a:schemeClr val="dk1"/>
                </a:solidFill>
                <a:latin typeface="Century Gothic"/>
                <a:ea typeface="Century Gothic"/>
                <a:cs typeface="Century Gothic"/>
                <a:sym typeface="Century Gothic"/>
              </a:rPr>
              <a:t> – </a:t>
            </a: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entury Gothic"/>
                <a:ea typeface="Century Gothic"/>
                <a:cs typeface="Century Gothic"/>
                <a:sym typeface="Century Gothic"/>
              </a:rPr>
              <a:t>Math</a:t>
            </a:r>
            <a:r>
              <a:rPr lang="en-US" sz="1400" dirty="0">
                <a:solidFill>
                  <a:schemeClr val="dk1"/>
                </a:solidFill>
                <a:latin typeface="Century Gothic"/>
                <a:ea typeface="Century Gothic"/>
                <a:cs typeface="Century Gothic"/>
                <a:sym typeface="Century Gothic"/>
              </a:rPr>
              <a:t> packet due Friday, Dec. 1st</a:t>
            </a: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entury Gothic"/>
                <a:ea typeface="Century Gothic"/>
                <a:cs typeface="Century Gothic"/>
                <a:sym typeface="Century Gothic"/>
              </a:rPr>
              <a:t>Science</a:t>
            </a:r>
            <a:r>
              <a:rPr lang="en-US" sz="1400" dirty="0">
                <a:solidFill>
                  <a:schemeClr val="dk1"/>
                </a:solidFill>
                <a:latin typeface="Century Gothic"/>
                <a:ea typeface="Century Gothic"/>
                <a:cs typeface="Century Gothic"/>
                <a:sym typeface="Century Gothic"/>
              </a:rPr>
              <a:t> homework due Friday, Dec. 1st</a:t>
            </a: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entury Gothic"/>
                <a:ea typeface="Century Gothic"/>
                <a:cs typeface="Century Gothic"/>
                <a:sym typeface="Century Gothic"/>
              </a:rPr>
              <a:t>Parents,</a:t>
            </a: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entury Gothic"/>
                <a:ea typeface="Century Gothic"/>
                <a:cs typeface="Century Gothic"/>
                <a:sym typeface="Century Gothic"/>
              </a:rPr>
              <a:t>Please check your email for an important message from me.</a:t>
            </a:r>
          </a:p>
        </p:txBody>
      </p:sp>
      <p:sp>
        <p:nvSpPr>
          <p:cNvPr id="6" name="Google Shape;89;gf67464871a_1_0">
            <a:extLst>
              <a:ext uri="{FF2B5EF4-FFF2-40B4-BE49-F238E27FC236}">
                <a16:creationId xmlns:a16="http://schemas.microsoft.com/office/drawing/2014/main" id="{9E4D7348-D12D-EB83-66CE-E4CBADD5673E}"/>
              </a:ext>
            </a:extLst>
          </p:cNvPr>
          <p:cNvSpPr txBox="1"/>
          <p:nvPr/>
        </p:nvSpPr>
        <p:spPr>
          <a:xfrm>
            <a:off x="3699910" y="7566534"/>
            <a:ext cx="3744366" cy="2449871"/>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600" b="1" u="sng" dirty="0">
                <a:solidFill>
                  <a:schemeClr val="dk1"/>
                </a:solidFill>
                <a:latin typeface="Architects Daughter"/>
                <a:ea typeface="Architects Daughter"/>
                <a:cs typeface="Architects Daughter"/>
                <a:sym typeface="Architects Daughter"/>
              </a:rPr>
              <a:t>UNIFORM REMINDER</a:t>
            </a:r>
            <a:r>
              <a:rPr lang="en-US" sz="1600" dirty="0">
                <a:solidFill>
                  <a:schemeClr val="dk1"/>
                </a:solidFill>
                <a:latin typeface="Architects Daughter"/>
                <a:ea typeface="Architects Daughter"/>
                <a:cs typeface="Architects Daughter"/>
                <a:sym typeface="Architects Daughter"/>
              </a:rPr>
              <a:t>:  Tops &amp; Dresses:  Red, White and Grey</a:t>
            </a:r>
          </a:p>
          <a:p>
            <a:pPr marL="457200" lvl="0" indent="-298450" algn="l" rtl="0">
              <a:lnSpc>
                <a:spcPct val="115000"/>
              </a:lnSpc>
              <a:spcBef>
                <a:spcPts val="0"/>
              </a:spcBef>
              <a:spcAft>
                <a:spcPts val="0"/>
              </a:spcAft>
              <a:buClr>
                <a:schemeClr val="dk1"/>
              </a:buClr>
              <a:buSzPts val="1100"/>
              <a:buChar char="•"/>
            </a:pPr>
            <a:r>
              <a:rPr lang="en-US" sz="1600" dirty="0">
                <a:solidFill>
                  <a:schemeClr val="dk1"/>
                </a:solidFill>
                <a:latin typeface="Architects Daughter"/>
                <a:ea typeface="Architects Daughter"/>
                <a:cs typeface="Architects Daughter"/>
                <a:sym typeface="Architects Daughter"/>
              </a:rPr>
              <a:t>Bottoms &amp; Jumpers:  Khaki, Navy, </a:t>
            </a:r>
          </a:p>
          <a:p>
            <a:pPr marL="158750" lvl="0" algn="l" rtl="0">
              <a:lnSpc>
                <a:spcPct val="115000"/>
              </a:lnSpc>
              <a:spcBef>
                <a:spcPts val="0"/>
              </a:spcBef>
              <a:spcAft>
                <a:spcPts val="0"/>
              </a:spcAft>
              <a:buClr>
                <a:schemeClr val="dk1"/>
              </a:buClr>
              <a:buSzPts val="1100"/>
            </a:pPr>
            <a:r>
              <a:rPr lang="en-US" sz="1600" dirty="0">
                <a:solidFill>
                  <a:schemeClr val="dk1"/>
                </a:solidFill>
                <a:latin typeface="Architects Daughter"/>
                <a:ea typeface="Architects Daughter"/>
                <a:cs typeface="Architects Daughter"/>
                <a:sym typeface="Architects Daughter"/>
              </a:rPr>
              <a:t>    or Black</a:t>
            </a:r>
          </a:p>
          <a:p>
            <a:pPr marL="158750" lvl="0" algn="l" rtl="0">
              <a:lnSpc>
                <a:spcPct val="115000"/>
              </a:lnSpc>
              <a:spcBef>
                <a:spcPts val="0"/>
              </a:spcBef>
              <a:spcAft>
                <a:spcPts val="0"/>
              </a:spcAft>
              <a:buClr>
                <a:schemeClr val="dk1"/>
              </a:buClr>
              <a:buSzPts val="1100"/>
            </a:pPr>
            <a:r>
              <a:rPr lang="en-US" sz="1600" dirty="0">
                <a:solidFill>
                  <a:schemeClr val="dk1"/>
                </a:solidFill>
                <a:latin typeface="Architects Daughter"/>
                <a:ea typeface="Architects Daughter"/>
                <a:cs typeface="Architects Daughter"/>
                <a:sym typeface="Architects Daughter"/>
              </a:rPr>
              <a:t>Jackets/sweaters to wear indoors </a:t>
            </a:r>
            <a:r>
              <a:rPr lang="en-US" sz="1600" u="sng" dirty="0">
                <a:solidFill>
                  <a:schemeClr val="dk1"/>
                </a:solidFill>
                <a:latin typeface="Architects Daughter"/>
                <a:ea typeface="Architects Daughter"/>
                <a:cs typeface="Architects Daughter"/>
                <a:sym typeface="Architects Daughter"/>
              </a:rPr>
              <a:t>must</a:t>
            </a:r>
            <a:r>
              <a:rPr lang="en-US" sz="1600" dirty="0">
                <a:solidFill>
                  <a:schemeClr val="dk1"/>
                </a:solidFill>
                <a:latin typeface="Architects Daughter"/>
                <a:ea typeface="Architects Daughter"/>
                <a:cs typeface="Architects Daughter"/>
                <a:sym typeface="Architects Daughter"/>
              </a:rPr>
              <a:t> be a</a:t>
            </a:r>
          </a:p>
          <a:p>
            <a:pPr marL="158750" lvl="0" algn="l" rtl="0">
              <a:lnSpc>
                <a:spcPct val="115000"/>
              </a:lnSpc>
              <a:spcBef>
                <a:spcPts val="0"/>
              </a:spcBef>
              <a:spcAft>
                <a:spcPts val="0"/>
              </a:spcAft>
              <a:buClr>
                <a:schemeClr val="dk1"/>
              </a:buClr>
              <a:buSzPts val="1100"/>
            </a:pPr>
            <a:r>
              <a:rPr lang="en-US" sz="1600" b="1" dirty="0">
                <a:solidFill>
                  <a:schemeClr val="dk1"/>
                </a:solidFill>
                <a:latin typeface="Architects Daughter"/>
                <a:ea typeface="Architects Daughter"/>
                <a:cs typeface="Architects Daughter"/>
                <a:sym typeface="Architects Daughter"/>
              </a:rPr>
              <a:t>SOLID</a:t>
            </a:r>
            <a:r>
              <a:rPr lang="en-US" sz="1600" dirty="0">
                <a:solidFill>
                  <a:schemeClr val="dk1"/>
                </a:solidFill>
                <a:latin typeface="Architects Daughter"/>
                <a:ea typeface="Architects Daughter"/>
                <a:cs typeface="Architects Daughter"/>
                <a:sym typeface="Architects Daughter"/>
              </a:rPr>
              <a:t> uniform color.</a:t>
            </a:r>
          </a:p>
          <a:p>
            <a:pPr marL="457200" lvl="0" indent="-298450" algn="l" rtl="0">
              <a:lnSpc>
                <a:spcPct val="115000"/>
              </a:lnSpc>
              <a:spcBef>
                <a:spcPts val="0"/>
              </a:spcBef>
              <a:spcAft>
                <a:spcPts val="0"/>
              </a:spcAft>
              <a:buClr>
                <a:schemeClr val="dk1"/>
              </a:buClr>
              <a:buSzPts val="1100"/>
              <a:buChar char="•"/>
            </a:pPr>
            <a:endParaRPr sz="1600" dirty="0">
              <a:solidFill>
                <a:schemeClr val="dk1"/>
              </a:solidFill>
              <a:latin typeface="Architects Daughter"/>
              <a:ea typeface="Architects Daughter"/>
              <a:cs typeface="Architects Daughter"/>
              <a:sym typeface="Architects Daughter"/>
            </a:endParaRPr>
          </a:p>
        </p:txBody>
      </p:sp>
      <p:sp>
        <p:nvSpPr>
          <p:cNvPr id="8" name="Google Shape;86;gf67464871a_1_0">
            <a:extLst>
              <a:ext uri="{FF2B5EF4-FFF2-40B4-BE49-F238E27FC236}">
                <a16:creationId xmlns:a16="http://schemas.microsoft.com/office/drawing/2014/main" id="{42C3E3A0-99EF-DF22-0169-160F8675610E}"/>
              </a:ext>
            </a:extLst>
          </p:cNvPr>
          <p:cNvSpPr txBox="1"/>
          <p:nvPr/>
        </p:nvSpPr>
        <p:spPr>
          <a:xfrm>
            <a:off x="301669" y="4095798"/>
            <a:ext cx="2257500" cy="54052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Clr>
                <a:schemeClr val="dk1"/>
              </a:buClr>
              <a:buSzPts val="1100"/>
              <a:buFont typeface="Arial"/>
              <a:buNone/>
            </a:pPr>
            <a:endParaRPr lang="en-US" sz="11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Nov. 27 </a:t>
            </a:r>
            <a:r>
              <a:rPr lang="en-US" sz="1400" dirty="0">
                <a:solidFill>
                  <a:schemeClr val="dk1"/>
                </a:solidFill>
                <a:latin typeface="Calibri"/>
                <a:ea typeface="Calibri"/>
                <a:cs typeface="Calibri"/>
                <a:sym typeface="Calibri"/>
              </a:rPr>
              <a:t>– End of Spirit wear FLASH sale – check out the Richland PTO website.</a:t>
            </a: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Dec. 5 </a:t>
            </a:r>
            <a:r>
              <a:rPr lang="en-US" sz="1400" dirty="0">
                <a:solidFill>
                  <a:schemeClr val="dk1"/>
                </a:solidFill>
                <a:latin typeface="Calibri"/>
                <a:ea typeface="Calibri"/>
                <a:cs typeface="Calibri"/>
                <a:sym typeface="Calibri"/>
              </a:rPr>
              <a:t>– Chick-fil-A Spirit Night</a:t>
            </a: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Dec. 15 </a:t>
            </a:r>
            <a:r>
              <a:rPr lang="en-US" sz="1400" dirty="0">
                <a:solidFill>
                  <a:schemeClr val="dk1"/>
                </a:solidFill>
                <a:latin typeface="Calibri"/>
                <a:ea typeface="Calibri"/>
                <a:cs typeface="Calibri"/>
                <a:sym typeface="Calibri"/>
              </a:rPr>
              <a:t>– Year Book Cover Contest.  Artwork should reflect the “Richland Vibes” theme</a:t>
            </a: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Dec. 15 </a:t>
            </a:r>
            <a:r>
              <a:rPr lang="en-US" sz="1400" dirty="0">
                <a:solidFill>
                  <a:schemeClr val="dk1"/>
                </a:solidFill>
                <a:latin typeface="Calibri"/>
                <a:ea typeface="Calibri"/>
                <a:cs typeface="Calibri"/>
                <a:sym typeface="Calibri"/>
              </a:rPr>
              <a:t>– 1</a:t>
            </a:r>
            <a:r>
              <a:rPr lang="en-US" sz="1400" baseline="30000" dirty="0">
                <a:solidFill>
                  <a:schemeClr val="dk1"/>
                </a:solidFill>
                <a:latin typeface="Calibri"/>
                <a:ea typeface="Calibri"/>
                <a:cs typeface="Calibri"/>
                <a:sym typeface="Calibri"/>
              </a:rPr>
              <a:t>st</a:t>
            </a:r>
            <a:r>
              <a:rPr lang="en-US" sz="1400" dirty="0">
                <a:solidFill>
                  <a:schemeClr val="dk1"/>
                </a:solidFill>
                <a:latin typeface="Calibri"/>
                <a:ea typeface="Calibri"/>
                <a:cs typeface="Calibri"/>
                <a:sym typeface="Calibri"/>
              </a:rPr>
              <a:t> Grade Holiday Program</a:t>
            </a: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Dec. 20 </a:t>
            </a:r>
            <a:r>
              <a:rPr lang="en-US" sz="1400" dirty="0">
                <a:solidFill>
                  <a:schemeClr val="dk1"/>
                </a:solidFill>
                <a:latin typeface="Calibri"/>
                <a:ea typeface="Calibri"/>
                <a:cs typeface="Calibri"/>
                <a:sym typeface="Calibri"/>
              </a:rPr>
              <a:t>– Class Parties.  Last</a:t>
            </a:r>
          </a:p>
          <a:p>
            <a:pPr marL="0" lvl="0" indent="0" algn="r" rtl="0">
              <a:lnSpc>
                <a:spcPct val="115000"/>
              </a:lnSpc>
              <a:spcBef>
                <a:spcPts val="0"/>
              </a:spcBef>
              <a:spcAft>
                <a:spcPts val="0"/>
              </a:spcAft>
              <a:buClr>
                <a:schemeClr val="dk1"/>
              </a:buClr>
              <a:buSzPts val="1100"/>
              <a:buFont typeface="Arial"/>
              <a:buNone/>
            </a:pPr>
            <a:r>
              <a:rPr lang="en-US" sz="1400" dirty="0">
                <a:solidFill>
                  <a:schemeClr val="dk1"/>
                </a:solidFill>
                <a:latin typeface="Calibri"/>
                <a:ea typeface="Calibri"/>
                <a:cs typeface="Calibri"/>
                <a:sym typeface="Calibri"/>
              </a:rPr>
              <a:t>day before Winter</a:t>
            </a:r>
          </a:p>
          <a:p>
            <a:pPr marL="0" lvl="0" indent="0" algn="r" rtl="0">
              <a:lnSpc>
                <a:spcPct val="115000"/>
              </a:lnSpc>
              <a:spcBef>
                <a:spcPts val="0"/>
              </a:spcBef>
              <a:spcAft>
                <a:spcPts val="0"/>
              </a:spcAft>
              <a:buClr>
                <a:schemeClr val="dk1"/>
              </a:buClr>
              <a:buSzPts val="1100"/>
              <a:buFont typeface="Arial"/>
              <a:buNone/>
            </a:pPr>
            <a:r>
              <a:rPr lang="en-US" sz="1400" dirty="0">
                <a:solidFill>
                  <a:schemeClr val="dk1"/>
                </a:solidFill>
                <a:latin typeface="Calibri"/>
                <a:ea typeface="Calibri"/>
                <a:cs typeface="Calibri"/>
                <a:sym typeface="Calibri"/>
              </a:rPr>
              <a:t>Break</a:t>
            </a: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06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FEF1A8-9873-2A4D-47D2-7CFE41248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7" y="2"/>
            <a:ext cx="7713826" cy="10210800"/>
          </a:xfrm>
          <a:prstGeom prst="rect">
            <a:avLst/>
          </a:prstGeom>
        </p:spPr>
      </p:pic>
      <p:sp>
        <p:nvSpPr>
          <p:cNvPr id="3" name="Google Shape;97;gf5d121f8f5_0_0">
            <a:extLst>
              <a:ext uri="{FF2B5EF4-FFF2-40B4-BE49-F238E27FC236}">
                <a16:creationId xmlns:a16="http://schemas.microsoft.com/office/drawing/2014/main" id="{83E8B07B-F3E3-3F24-2D3B-8903FE65BE36}"/>
              </a:ext>
            </a:extLst>
          </p:cNvPr>
          <p:cNvSpPr txBox="1"/>
          <p:nvPr/>
        </p:nvSpPr>
        <p:spPr>
          <a:xfrm>
            <a:off x="1655959" y="582461"/>
            <a:ext cx="475725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halkduster" panose="03050602040202020205" pitchFamily="66" charset="77"/>
                <a:ea typeface="Architects Daughter"/>
                <a:cs typeface="AkayaTelivigala" pitchFamily="2" charset="77"/>
                <a:sym typeface="Architects Daughter"/>
              </a:rPr>
              <a:t>Week of Sept. 5-8, 2023</a:t>
            </a:r>
            <a:endParaRPr sz="2000" b="1" dirty="0">
              <a:latin typeface="Chalkduster" panose="03050602040202020205" pitchFamily="66" charset="77"/>
              <a:ea typeface="Architects Daughter"/>
              <a:cs typeface="AkayaTelivigala" pitchFamily="2" charset="77"/>
              <a:sym typeface="Architects Daughter"/>
            </a:endParaRPr>
          </a:p>
        </p:txBody>
      </p:sp>
      <p:sp>
        <p:nvSpPr>
          <p:cNvPr id="4" name="TextBox 3">
            <a:extLst>
              <a:ext uri="{FF2B5EF4-FFF2-40B4-BE49-F238E27FC236}">
                <a16:creationId xmlns:a16="http://schemas.microsoft.com/office/drawing/2014/main" id="{30FAE109-BF6E-C106-A721-B1BE42C4FF56}"/>
              </a:ext>
            </a:extLst>
          </p:cNvPr>
          <p:cNvSpPr txBox="1"/>
          <p:nvPr/>
        </p:nvSpPr>
        <p:spPr>
          <a:xfrm>
            <a:off x="265290" y="3526069"/>
            <a:ext cx="2209296" cy="3342453"/>
          </a:xfrm>
          <a:prstGeom prst="rect">
            <a:avLst/>
          </a:prstGeom>
          <a:noFill/>
        </p:spPr>
        <p:txBody>
          <a:bodyPr wrap="square" rtlCol="0">
            <a:spAutoFit/>
          </a:bodyPr>
          <a:lstStyle/>
          <a:p>
            <a:pPr lvl="0">
              <a:buClr>
                <a:srgbClr val="000000"/>
              </a:buClr>
              <a:buSzPts val="1400"/>
            </a:pPr>
            <a:r>
              <a:rPr lang="en-US" sz="1200" b="1" u="sng" dirty="0">
                <a:solidFill>
                  <a:schemeClr val="dk1"/>
                </a:solidFill>
                <a:latin typeface="Century Gothic" panose="020B0502020202020204" pitchFamily="34" charset="0"/>
                <a:ea typeface="Calibri"/>
                <a:cs typeface="Calibri"/>
                <a:sym typeface="Calibri"/>
              </a:rPr>
              <a:t>Math</a:t>
            </a:r>
            <a:r>
              <a:rPr lang="en-US" sz="1200" dirty="0">
                <a:solidFill>
                  <a:schemeClr val="dk1"/>
                </a:solidFill>
                <a:latin typeface="Century Gothic" panose="020B0502020202020204" pitchFamily="34" charset="0"/>
                <a:ea typeface="Calibri"/>
                <a:cs typeface="Calibri"/>
                <a:sym typeface="Calibri"/>
              </a:rPr>
              <a:t>:  </a:t>
            </a:r>
          </a:p>
          <a:p>
            <a:pPr lvl="0">
              <a:buClr>
                <a:srgbClr val="000000"/>
              </a:buClr>
              <a:buSzPts val="1400"/>
            </a:pPr>
            <a:r>
              <a:rPr lang="en-US" sz="1200" b="1" dirty="0">
                <a:solidFill>
                  <a:schemeClr val="dk1"/>
                </a:solidFill>
                <a:latin typeface="Century Gothic" panose="020B0502020202020204" pitchFamily="34" charset="0"/>
                <a:ea typeface="Calibri"/>
                <a:cs typeface="Calibri"/>
                <a:sym typeface="Calibri"/>
              </a:rPr>
              <a:t>Monday</a:t>
            </a:r>
            <a:r>
              <a:rPr lang="en-US" sz="1200" dirty="0">
                <a:solidFill>
                  <a:schemeClr val="dk1"/>
                </a:solidFill>
                <a:latin typeface="Century Gothic" panose="020B0502020202020204" pitchFamily="34" charset="0"/>
                <a:ea typeface="Calibri"/>
                <a:cs typeface="Calibri"/>
                <a:sym typeface="Calibri"/>
              </a:rPr>
              <a:t> – No School</a:t>
            </a:r>
          </a:p>
          <a:p>
            <a:pPr lvl="0">
              <a:buClr>
                <a:srgbClr val="000000"/>
              </a:buClr>
              <a:buSzPts val="1400"/>
            </a:pPr>
            <a:endParaRPr lang="en-US" sz="1200" dirty="0">
              <a:solidFill>
                <a:srgbClr val="000000"/>
              </a:solidFill>
              <a:latin typeface="Century Gothic" panose="020B0502020202020204" pitchFamily="34" charset="0"/>
              <a:ea typeface="Arial"/>
              <a:cs typeface="Arial"/>
              <a:sym typeface="Arial"/>
            </a:endParaRPr>
          </a:p>
          <a:p>
            <a:pPr lvl="0">
              <a:lnSpc>
                <a:spcPct val="115000"/>
              </a:lnSpc>
              <a:buClr>
                <a:schemeClr val="dk1"/>
              </a:buClr>
              <a:buSzPts val="1100"/>
            </a:pPr>
            <a:r>
              <a:rPr lang="en-US" sz="1200" b="1" dirty="0">
                <a:solidFill>
                  <a:schemeClr val="dk1"/>
                </a:solidFill>
                <a:latin typeface="Century Gothic" panose="020B0502020202020204" pitchFamily="34" charset="0"/>
                <a:ea typeface="Calibri"/>
                <a:cs typeface="Calibri"/>
                <a:sym typeface="Calibri"/>
              </a:rPr>
              <a:t>Tuesday</a:t>
            </a:r>
            <a:r>
              <a:rPr lang="en-US" sz="1200" dirty="0">
                <a:solidFill>
                  <a:schemeClr val="dk1"/>
                </a:solidFill>
                <a:latin typeface="Century Gothic" panose="020B0502020202020204" pitchFamily="34" charset="0"/>
                <a:ea typeface="Calibri"/>
                <a:cs typeface="Calibri"/>
                <a:sym typeface="Calibri"/>
              </a:rPr>
              <a:t> – </a:t>
            </a:r>
            <a:r>
              <a:rPr lang="en-US" sz="1200" dirty="0">
                <a:solidFill>
                  <a:schemeClr val="dk1"/>
                </a:solidFill>
                <a:latin typeface="Century Gothic"/>
                <a:ea typeface="Century Gothic"/>
                <a:cs typeface="Century Gothic"/>
                <a:sym typeface="Century Gothic"/>
              </a:rPr>
              <a:t>Reteach Topic 1 Lessons 4 &amp; 5 on dividing into equal groups</a:t>
            </a:r>
          </a:p>
          <a:p>
            <a:pPr lvl="0">
              <a:lnSpc>
                <a:spcPct val="115000"/>
              </a:lnSpc>
              <a:buClr>
                <a:schemeClr val="dk1"/>
              </a:buClr>
              <a:buSzPts val="1100"/>
            </a:pPr>
            <a:endParaRPr lang="en-US" sz="1200" dirty="0">
              <a:solidFill>
                <a:schemeClr val="dk1"/>
              </a:solidFill>
              <a:latin typeface="Century Gothic"/>
              <a:ea typeface="Century Gothic"/>
              <a:cs typeface="Century Gothic"/>
              <a:sym typeface="Century Gothic"/>
            </a:endParaRPr>
          </a:p>
          <a:p>
            <a:pPr>
              <a:buClr>
                <a:srgbClr val="000000"/>
              </a:buClr>
              <a:buSzPts val="1400"/>
            </a:pPr>
            <a:r>
              <a:rPr lang="en-US" sz="1200" b="1" dirty="0">
                <a:solidFill>
                  <a:schemeClr val="dk1"/>
                </a:solidFill>
                <a:latin typeface="Century Gothic" panose="020B0502020202020204" pitchFamily="34" charset="0"/>
                <a:ea typeface="Calibri"/>
                <a:cs typeface="Calibri"/>
                <a:sym typeface="Calibri"/>
              </a:rPr>
              <a:t>Wednesday</a:t>
            </a:r>
            <a:r>
              <a:rPr lang="en-US" sz="1200" dirty="0">
                <a:solidFill>
                  <a:schemeClr val="dk1"/>
                </a:solidFill>
                <a:latin typeface="Century Gothic" panose="020B0502020202020204" pitchFamily="34" charset="0"/>
                <a:ea typeface="Calibri"/>
                <a:cs typeface="Calibri"/>
                <a:sym typeface="Calibri"/>
              </a:rPr>
              <a:t> –</a:t>
            </a:r>
            <a:r>
              <a:rPr lang="en-US" sz="1200" dirty="0">
                <a:solidFill>
                  <a:schemeClr val="dk1"/>
                </a:solidFill>
                <a:latin typeface="Century Gothic"/>
                <a:ea typeface="Century Gothic"/>
                <a:cs typeface="Century Gothic"/>
                <a:sym typeface="Century Gothic"/>
              </a:rPr>
              <a:t>Review for Topic 1 Test</a:t>
            </a:r>
          </a:p>
          <a:p>
            <a:pPr>
              <a:buClr>
                <a:srgbClr val="000000"/>
              </a:buClr>
              <a:buSzPts val="1400"/>
            </a:pPr>
            <a:endParaRPr lang="en-US" sz="1200" dirty="0">
              <a:solidFill>
                <a:schemeClr val="dk1"/>
              </a:solidFill>
              <a:latin typeface="Century Gothic" panose="020B0502020202020204" pitchFamily="34" charset="0"/>
              <a:ea typeface="Calibri"/>
              <a:cs typeface="Calibri"/>
              <a:sym typeface="Calibri"/>
            </a:endParaRPr>
          </a:p>
          <a:p>
            <a:pPr>
              <a:buClr>
                <a:srgbClr val="000000"/>
              </a:buClr>
              <a:buSzPts val="1400"/>
            </a:pPr>
            <a:r>
              <a:rPr lang="en-US" sz="1200" dirty="0">
                <a:solidFill>
                  <a:schemeClr val="dk1"/>
                </a:solidFill>
                <a:latin typeface="Century Gothic" panose="020B0502020202020204" pitchFamily="34" charset="0"/>
                <a:ea typeface="Calibri"/>
                <a:cs typeface="Calibri"/>
                <a:sym typeface="Calibri"/>
              </a:rPr>
              <a:t> </a:t>
            </a:r>
            <a:r>
              <a:rPr lang="en-US" sz="1200" b="1" dirty="0">
                <a:solidFill>
                  <a:schemeClr val="dk1"/>
                </a:solidFill>
                <a:latin typeface="Century Gothic" panose="020B0502020202020204" pitchFamily="34" charset="0"/>
                <a:ea typeface="Calibri"/>
                <a:cs typeface="Calibri"/>
                <a:sym typeface="Calibri"/>
              </a:rPr>
              <a:t>Thursday</a:t>
            </a:r>
            <a:r>
              <a:rPr lang="en-US" sz="1200" dirty="0">
                <a:solidFill>
                  <a:schemeClr val="dk1"/>
                </a:solidFill>
                <a:latin typeface="Century Gothic" panose="020B0502020202020204" pitchFamily="34" charset="0"/>
                <a:ea typeface="Calibri"/>
                <a:cs typeface="Calibri"/>
                <a:sym typeface="Calibri"/>
              </a:rPr>
              <a:t> – </a:t>
            </a:r>
            <a:r>
              <a:rPr lang="en-US" sz="1200" dirty="0">
                <a:solidFill>
                  <a:schemeClr val="dk1"/>
                </a:solidFill>
                <a:latin typeface="Century Gothic"/>
                <a:ea typeface="Century Gothic"/>
                <a:cs typeface="Century Gothic"/>
                <a:sym typeface="Century Gothic"/>
              </a:rPr>
              <a:t>Topic 1 Test and Addition Facts Fluency Test +0, +1, &amp; +2</a:t>
            </a:r>
          </a:p>
          <a:p>
            <a:pPr>
              <a:buClr>
                <a:srgbClr val="000000"/>
              </a:buClr>
              <a:buSzPts val="1400"/>
            </a:pPr>
            <a:endParaRPr lang="en-US" sz="1200" dirty="0">
              <a:solidFill>
                <a:schemeClr val="dk1"/>
              </a:solidFill>
              <a:latin typeface="Century Gothic"/>
              <a:ea typeface="Century Gothic"/>
              <a:cs typeface="Century Gothic"/>
              <a:sym typeface="Century Gothic"/>
            </a:endParaRPr>
          </a:p>
          <a:p>
            <a:pPr>
              <a:buClr>
                <a:srgbClr val="000000"/>
              </a:buClr>
              <a:buSzPts val="1400"/>
            </a:pPr>
            <a:r>
              <a:rPr lang="en-US" sz="1200" b="1" dirty="0">
                <a:solidFill>
                  <a:schemeClr val="dk1"/>
                </a:solidFill>
                <a:latin typeface="Century Gothic" panose="020B0502020202020204" pitchFamily="34" charset="0"/>
                <a:ea typeface="Calibri"/>
                <a:cs typeface="Calibri"/>
                <a:sym typeface="Calibri"/>
              </a:rPr>
              <a:t>Friday</a:t>
            </a:r>
            <a:r>
              <a:rPr lang="en-US" sz="1200" dirty="0">
                <a:solidFill>
                  <a:schemeClr val="dk1"/>
                </a:solidFill>
                <a:latin typeface="Century Gothic" panose="020B0502020202020204" pitchFamily="34" charset="0"/>
                <a:ea typeface="Calibri"/>
                <a:cs typeface="Calibri"/>
                <a:sym typeface="Calibri"/>
              </a:rPr>
              <a:t> – </a:t>
            </a:r>
            <a:r>
              <a:rPr lang="en-US" sz="1200" dirty="0">
                <a:solidFill>
                  <a:schemeClr val="dk1"/>
                </a:solidFill>
                <a:latin typeface="Century Gothic"/>
                <a:ea typeface="Century Gothic"/>
                <a:cs typeface="Century Gothic"/>
                <a:sym typeface="Century Gothic"/>
              </a:rPr>
              <a:t>Begin Topic 2</a:t>
            </a:r>
          </a:p>
          <a:p>
            <a:pPr>
              <a:buClr>
                <a:srgbClr val="000000"/>
              </a:buClr>
              <a:buSzPts val="1400"/>
            </a:pPr>
            <a:r>
              <a:rPr lang="en-US" sz="1200" dirty="0">
                <a:solidFill>
                  <a:schemeClr val="dk1"/>
                </a:solidFill>
                <a:latin typeface="Century Gothic"/>
                <a:ea typeface="Century Gothic"/>
                <a:cs typeface="Century Gothic"/>
                <a:sym typeface="Century Gothic"/>
              </a:rPr>
              <a:t>Lesson 1 – Multiplying Facts using Patterns.  X2, x5</a:t>
            </a:r>
          </a:p>
        </p:txBody>
      </p:sp>
      <p:sp>
        <p:nvSpPr>
          <p:cNvPr id="5" name="TextBox 4">
            <a:extLst>
              <a:ext uri="{FF2B5EF4-FFF2-40B4-BE49-F238E27FC236}">
                <a16:creationId xmlns:a16="http://schemas.microsoft.com/office/drawing/2014/main" id="{184E3292-6597-D789-DBD1-F144126C8C02}"/>
              </a:ext>
            </a:extLst>
          </p:cNvPr>
          <p:cNvSpPr txBox="1"/>
          <p:nvPr/>
        </p:nvSpPr>
        <p:spPr>
          <a:xfrm>
            <a:off x="5242370" y="3526069"/>
            <a:ext cx="2170198" cy="3908762"/>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Science</a:t>
            </a:r>
            <a:r>
              <a:rPr lang="en-US" sz="1400" dirty="0">
                <a:solidFill>
                  <a:schemeClr val="dk1"/>
                </a:solidFill>
                <a:latin typeface="Century Gothic" panose="020B0502020202020204" pitchFamily="34" charset="0"/>
                <a:ea typeface="Calibri"/>
                <a:cs typeface="Calibri"/>
                <a:sym typeface="Calibri"/>
              </a:rPr>
              <a:t> </a:t>
            </a:r>
          </a:p>
          <a:p>
            <a:pPr lvl="0">
              <a:buClr>
                <a:srgbClr val="000000"/>
              </a:buClr>
              <a:buSzPts val="1400"/>
            </a:pPr>
            <a:endParaRPr lang="en-US" sz="800" b="1"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Matter:  </a:t>
            </a:r>
            <a:r>
              <a:rPr lang="en-US" sz="1400" dirty="0">
                <a:solidFill>
                  <a:schemeClr val="dk1"/>
                </a:solidFill>
                <a:latin typeface="Century Gothic" panose="020B0502020202020204" pitchFamily="34" charset="0"/>
                <a:ea typeface="Calibri"/>
                <a:cs typeface="Calibri"/>
                <a:sym typeface="Calibri"/>
              </a:rPr>
              <a:t>Continue/Review States of Matter and begin Changes in States of Matter</a:t>
            </a:r>
          </a:p>
          <a:p>
            <a:pPr lvl="0">
              <a:buClr>
                <a:srgbClr val="000000"/>
              </a:buClr>
              <a:buSzPts val="1400"/>
            </a:pPr>
            <a:endParaRPr lang="en-US" sz="8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Quiz Friday</a:t>
            </a:r>
            <a:r>
              <a:rPr lang="en-US" sz="1400" dirty="0">
                <a:solidFill>
                  <a:schemeClr val="dk1"/>
                </a:solidFill>
                <a:latin typeface="Century Gothic" panose="020B0502020202020204" pitchFamily="34" charset="0"/>
                <a:ea typeface="Calibri"/>
                <a:cs typeface="Calibri"/>
                <a:sym typeface="Calibri"/>
              </a:rPr>
              <a:t>, Sept. 8</a:t>
            </a:r>
            <a:r>
              <a:rPr lang="en-US" sz="1400" baseline="30000" dirty="0">
                <a:solidFill>
                  <a:schemeClr val="dk1"/>
                </a:solidFill>
                <a:latin typeface="Century Gothic" panose="020B0502020202020204" pitchFamily="34" charset="0"/>
                <a:ea typeface="Calibri"/>
                <a:cs typeface="Calibri"/>
                <a:sym typeface="Calibri"/>
              </a:rPr>
              <a:t>th</a:t>
            </a:r>
            <a:r>
              <a:rPr lang="en-US" sz="1400" dirty="0">
                <a:solidFill>
                  <a:schemeClr val="dk1"/>
                </a:solidFill>
                <a:latin typeface="Century Gothic" panose="020B0502020202020204" pitchFamily="34" charset="0"/>
                <a:ea typeface="Calibri"/>
                <a:cs typeface="Calibri"/>
                <a:sym typeface="Calibri"/>
              </a:rPr>
              <a:t> – open notes (can use science journals we create in class)</a:t>
            </a:r>
          </a:p>
          <a:p>
            <a:pPr lvl="0">
              <a:buClr>
                <a:srgbClr val="000000"/>
              </a:buClr>
              <a:buSzPts val="1400"/>
            </a:pPr>
            <a:endParaRPr lang="en-US" sz="800" dirty="0">
              <a:solidFill>
                <a:schemeClr val="dk1"/>
              </a:solidFill>
              <a:latin typeface="Century Gothic" panose="020B0502020202020204" pitchFamily="34" charset="0"/>
              <a:ea typeface="Arial"/>
              <a:cs typeface="Calibri"/>
              <a:sym typeface="Calibri"/>
            </a:endParaRPr>
          </a:p>
          <a:p>
            <a:pPr lvl="0">
              <a:buClr>
                <a:srgbClr val="000000"/>
              </a:buClr>
              <a:buSzPts val="1400"/>
            </a:pPr>
            <a:r>
              <a:rPr lang="en-US" sz="1400" b="1" dirty="0">
                <a:solidFill>
                  <a:srgbClr val="000000"/>
                </a:solidFill>
                <a:latin typeface="Century Gothic" panose="020B0502020202020204" pitchFamily="34" charset="0"/>
                <a:ea typeface="Arial"/>
                <a:cs typeface="Arial"/>
                <a:sym typeface="Arial"/>
              </a:rPr>
              <a:t>Homework:</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u="sng" dirty="0">
                <a:solidFill>
                  <a:srgbClr val="000000"/>
                </a:solidFill>
                <a:latin typeface="Century Gothic" panose="020B0502020202020204" pitchFamily="34" charset="0"/>
                <a:ea typeface="Arial"/>
                <a:cs typeface="Arial"/>
                <a:sym typeface="Arial"/>
              </a:rPr>
              <a:t>Math:  </a:t>
            </a:r>
            <a:r>
              <a:rPr lang="en-US" sz="1400" dirty="0">
                <a:solidFill>
                  <a:srgbClr val="000000"/>
                </a:solidFill>
                <a:latin typeface="Century Gothic" panose="020B0502020202020204" pitchFamily="34" charset="0"/>
                <a:ea typeface="Arial"/>
                <a:cs typeface="Arial"/>
                <a:sym typeface="Arial"/>
              </a:rPr>
              <a:t>packets are due on Friday.  Students may turn them in early throughout the week.</a:t>
            </a:r>
            <a:endParaRPr lang="en-US" sz="1200" dirty="0">
              <a:solidFill>
                <a:srgbClr val="000000"/>
              </a:solidFill>
              <a:latin typeface="Century Gothic" panose="020B0502020202020204" pitchFamily="34" charset="0"/>
              <a:ea typeface="Arial"/>
              <a:cs typeface="Arial"/>
              <a:sym typeface="Arial"/>
            </a:endParaRPr>
          </a:p>
        </p:txBody>
      </p:sp>
      <p:sp>
        <p:nvSpPr>
          <p:cNvPr id="6" name="Google Shape;98;gf5d121f8f5_0_0">
            <a:extLst>
              <a:ext uri="{FF2B5EF4-FFF2-40B4-BE49-F238E27FC236}">
                <a16:creationId xmlns:a16="http://schemas.microsoft.com/office/drawing/2014/main" id="{ABC907A9-D214-C343-25FC-57E5867A2854}"/>
              </a:ext>
            </a:extLst>
          </p:cNvPr>
          <p:cNvSpPr txBox="1"/>
          <p:nvPr/>
        </p:nvSpPr>
        <p:spPr>
          <a:xfrm>
            <a:off x="2617699" y="7630830"/>
            <a:ext cx="4617289" cy="379304"/>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latin typeface="Architects Daughter"/>
                <a:ea typeface="Architects Daughter"/>
                <a:cs typeface="Architects Daughter"/>
                <a:sym typeface="Architects Daughter"/>
              </a:rPr>
              <a:t>WATER BOTTLES</a:t>
            </a:r>
            <a:r>
              <a:rPr lang="en-US" sz="1100" dirty="0">
                <a:solidFill>
                  <a:schemeClr val="dk1"/>
                </a:solidFill>
                <a:latin typeface="Architects Daughter"/>
                <a:ea typeface="Architects Daughter"/>
                <a:cs typeface="Architects Daughter"/>
                <a:sym typeface="Architects Daughter"/>
              </a:rPr>
              <a:t>:  Please bring a refillable water bottle each day. </a:t>
            </a:r>
            <a:endParaRPr sz="1100" dirty="0">
              <a:solidFill>
                <a:schemeClr val="dk1"/>
              </a:solidFill>
              <a:latin typeface="Architects Daughter"/>
              <a:ea typeface="Architects Daughter"/>
              <a:cs typeface="Architects Daughter"/>
              <a:sym typeface="Architects Daughter"/>
            </a:endParaRPr>
          </a:p>
        </p:txBody>
      </p:sp>
      <p:sp>
        <p:nvSpPr>
          <p:cNvPr id="7" name="Google Shape;96;gf5d121f8f5_0_0">
            <a:extLst>
              <a:ext uri="{FF2B5EF4-FFF2-40B4-BE49-F238E27FC236}">
                <a16:creationId xmlns:a16="http://schemas.microsoft.com/office/drawing/2014/main" id="{E8A99090-A8E1-7166-633D-A487007B7E74}"/>
              </a:ext>
            </a:extLst>
          </p:cNvPr>
          <p:cNvSpPr txBox="1"/>
          <p:nvPr/>
        </p:nvSpPr>
        <p:spPr>
          <a:xfrm>
            <a:off x="5024501" y="7969197"/>
            <a:ext cx="2468075" cy="14588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i="1" u="sng"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9/07 – Parent/Teacher Conferences 4-7pm</a:t>
            </a:r>
          </a:p>
          <a:p>
            <a:pPr>
              <a:lnSpc>
                <a:spcPct val="115000"/>
              </a:lnSpc>
            </a:pPr>
            <a:r>
              <a:rPr lang="en-US" sz="1200" dirty="0">
                <a:solidFill>
                  <a:schemeClr val="dk1"/>
                </a:solidFill>
                <a:latin typeface="Calibri"/>
                <a:ea typeface="Calibri"/>
                <a:cs typeface="Calibri"/>
                <a:sym typeface="Calibri"/>
              </a:rPr>
              <a:t>9/15 Skate Night @ 5:15 pm</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9/20 Grandparents Day Lunch for 3</a:t>
            </a:r>
            <a:r>
              <a:rPr lang="en-US" sz="1200" baseline="30000" dirty="0">
                <a:solidFill>
                  <a:schemeClr val="dk1"/>
                </a:solidFill>
                <a:latin typeface="Calibri"/>
                <a:ea typeface="Calibri"/>
                <a:cs typeface="Calibri"/>
                <a:sym typeface="Calibri"/>
              </a:rPr>
              <a:t>rd</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9/27 School Picture Day</a:t>
            </a:r>
          </a:p>
        </p:txBody>
      </p:sp>
      <p:sp>
        <p:nvSpPr>
          <p:cNvPr id="8" name="Google Shape;98;gf5d121f8f5_0_0">
            <a:extLst>
              <a:ext uri="{FF2B5EF4-FFF2-40B4-BE49-F238E27FC236}">
                <a16:creationId xmlns:a16="http://schemas.microsoft.com/office/drawing/2014/main" id="{D49B677E-C789-6D66-3AC0-BFAF426C708D}"/>
              </a:ext>
            </a:extLst>
          </p:cNvPr>
          <p:cNvSpPr txBox="1"/>
          <p:nvPr/>
        </p:nvSpPr>
        <p:spPr>
          <a:xfrm>
            <a:off x="-233230" y="7434831"/>
            <a:ext cx="2702887" cy="1547316"/>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100" dirty="0">
                <a:solidFill>
                  <a:schemeClr val="dk1"/>
                </a:solidFill>
                <a:latin typeface="Architects Daughter"/>
                <a:ea typeface="Architects Daughter"/>
                <a:cs typeface="Architects Daughter"/>
                <a:sym typeface="Architects Daughter"/>
              </a:rPr>
              <a:t>Uniform Reminders:  </a:t>
            </a:r>
          </a:p>
          <a:p>
            <a:pPr marL="914400" lvl="1" indent="-298450">
              <a:lnSpc>
                <a:spcPct val="115000"/>
              </a:lnSpc>
              <a:buClr>
                <a:schemeClr val="dk1"/>
              </a:buClr>
              <a:buSzPts val="1100"/>
              <a:buChar char="•"/>
            </a:pPr>
            <a:r>
              <a:rPr lang="en-US" sz="1100" dirty="0">
                <a:solidFill>
                  <a:schemeClr val="dk1"/>
                </a:solidFill>
                <a:latin typeface="Architects Daughter"/>
                <a:ea typeface="Architects Daughter"/>
                <a:cs typeface="Architects Daughter"/>
                <a:sym typeface="Architects Daughter"/>
              </a:rPr>
              <a:t>Shirts – red, white, or grey</a:t>
            </a:r>
          </a:p>
          <a:p>
            <a:pPr marL="914400" lvl="1" indent="-298450">
              <a:lnSpc>
                <a:spcPct val="115000"/>
              </a:lnSpc>
              <a:buClr>
                <a:schemeClr val="dk1"/>
              </a:buClr>
              <a:buSzPts val="1100"/>
              <a:buChar char="•"/>
            </a:pPr>
            <a:r>
              <a:rPr lang="en-US" sz="1100" dirty="0">
                <a:solidFill>
                  <a:schemeClr val="dk1"/>
                </a:solidFill>
                <a:latin typeface="Architects Daughter"/>
                <a:ea typeface="Architects Daughter"/>
                <a:cs typeface="Architects Daughter"/>
                <a:sym typeface="Architects Daughter"/>
              </a:rPr>
              <a:t>Bottoms – navy, black, or khaki</a:t>
            </a:r>
          </a:p>
          <a:p>
            <a:pPr marL="914400" lvl="1" indent="-298450">
              <a:lnSpc>
                <a:spcPct val="115000"/>
              </a:lnSpc>
              <a:buClr>
                <a:schemeClr val="dk1"/>
              </a:buClr>
              <a:buSzPts val="1100"/>
              <a:buChar char="•"/>
            </a:pPr>
            <a:r>
              <a:rPr lang="en-US" sz="1100" dirty="0">
                <a:solidFill>
                  <a:schemeClr val="dk1"/>
                </a:solidFill>
                <a:latin typeface="Architects Daughter"/>
                <a:ea typeface="Architects Daughter"/>
                <a:cs typeface="Architects Daughter"/>
                <a:sym typeface="Architects Daughter"/>
              </a:rPr>
              <a:t>Inside Jackets or sweaters – any SOLID uniform color (no large logos)</a:t>
            </a:r>
          </a:p>
        </p:txBody>
      </p:sp>
      <p:sp>
        <p:nvSpPr>
          <p:cNvPr id="9" name="TextBox 8">
            <a:extLst>
              <a:ext uri="{FF2B5EF4-FFF2-40B4-BE49-F238E27FC236}">
                <a16:creationId xmlns:a16="http://schemas.microsoft.com/office/drawing/2014/main" id="{8F93A880-7C3F-CEFF-5F9B-04680AFF3BFE}"/>
              </a:ext>
            </a:extLst>
          </p:cNvPr>
          <p:cNvSpPr txBox="1"/>
          <p:nvPr/>
        </p:nvSpPr>
        <p:spPr>
          <a:xfrm>
            <a:off x="2772822" y="3749405"/>
            <a:ext cx="2226756" cy="2954655"/>
          </a:xfrm>
          <a:prstGeom prst="rect">
            <a:avLst/>
          </a:prstGeom>
          <a:noFill/>
        </p:spPr>
        <p:txBody>
          <a:bodyPr wrap="square" rtlCol="0">
            <a:spAutoFit/>
          </a:bodyPr>
          <a:lstStyle/>
          <a:p>
            <a:pPr algn="ctr"/>
            <a:r>
              <a:rPr lang="en-US" sz="1400" b="1" i="1" u="sng" dirty="0"/>
              <a:t>Parent/Teacher Conferences</a:t>
            </a:r>
          </a:p>
          <a:p>
            <a:pPr algn="ctr"/>
            <a:endParaRPr lang="en-US" sz="1400" b="1" i="1" u="sng" dirty="0"/>
          </a:p>
          <a:p>
            <a:r>
              <a:rPr lang="en-US" sz="1400" dirty="0"/>
              <a:t>We will send out a link through Sign-up Genius for Parent Teacher Conferences.  We will first send the link to parents with whom we would like to meet, then if spots are still available, we will send it to all parents.  </a:t>
            </a:r>
          </a:p>
          <a:p>
            <a:endParaRPr lang="en-US" dirty="0"/>
          </a:p>
        </p:txBody>
      </p:sp>
      <p:sp>
        <p:nvSpPr>
          <p:cNvPr id="10" name="TextBox 9">
            <a:extLst>
              <a:ext uri="{FF2B5EF4-FFF2-40B4-BE49-F238E27FC236}">
                <a16:creationId xmlns:a16="http://schemas.microsoft.com/office/drawing/2014/main" id="{EFC0EEA8-878E-3862-964A-70DCA6989723}"/>
              </a:ext>
            </a:extLst>
          </p:cNvPr>
          <p:cNvSpPr txBox="1"/>
          <p:nvPr/>
        </p:nvSpPr>
        <p:spPr>
          <a:xfrm>
            <a:off x="2979683" y="8010134"/>
            <a:ext cx="1702676" cy="1107996"/>
          </a:xfrm>
          <a:prstGeom prst="rect">
            <a:avLst/>
          </a:prstGeom>
          <a:noFill/>
        </p:spPr>
        <p:txBody>
          <a:bodyPr wrap="square" rtlCol="0">
            <a:spAutoFit/>
          </a:bodyPr>
          <a:lstStyle/>
          <a:p>
            <a:r>
              <a:rPr lang="en-US" sz="1600" dirty="0">
                <a:solidFill>
                  <a:srgbClr val="FF0000"/>
                </a:solidFill>
                <a:latin typeface="Century Gothic" panose="020B0502020202020204" pitchFamily="34" charset="0"/>
                <a:ea typeface="Arial"/>
                <a:cs typeface="Calibri"/>
                <a:sym typeface="Calibri"/>
              </a:rPr>
              <a:t>Click </a:t>
            </a:r>
            <a:r>
              <a:rPr lang="en-US" sz="1600" dirty="0">
                <a:solidFill>
                  <a:srgbClr val="FF0000"/>
                </a:solidFill>
                <a:latin typeface="Century Gothic" panose="020B0502020202020204" pitchFamily="34" charset="0"/>
                <a:ea typeface="Arial"/>
                <a:cs typeface="Calibri"/>
                <a:sym typeface="Calibri"/>
                <a:hlinkClick r:id="rId3">
                  <a:extLst>
                    <a:ext uri="{A12FA001-AC4F-418D-AE19-62706E023703}">
                      <ahyp:hlinkClr xmlns:ahyp="http://schemas.microsoft.com/office/drawing/2018/hyperlinkcolor" val="tx"/>
                    </a:ext>
                  </a:extLst>
                </a:hlinkClick>
              </a:rPr>
              <a:t>HERE</a:t>
            </a:r>
            <a:r>
              <a:rPr lang="en-US" sz="1600" dirty="0">
                <a:solidFill>
                  <a:srgbClr val="FF0000"/>
                </a:solidFill>
                <a:latin typeface="Century Gothic" panose="020B0502020202020204" pitchFamily="34" charset="0"/>
                <a:ea typeface="Arial"/>
                <a:cs typeface="Calibri"/>
                <a:sym typeface="Calibri"/>
              </a:rPr>
              <a:t> to go to Mrs. Dollar’s page!</a:t>
            </a:r>
            <a:endParaRPr lang="en-US" sz="1600" dirty="0">
              <a:solidFill>
                <a:srgbClr val="FF0000"/>
              </a:solidFill>
              <a:latin typeface="Century Gothic" panose="020B0502020202020204" pitchFamily="34" charset="0"/>
              <a:ea typeface="Arial"/>
              <a:cs typeface="Arial"/>
              <a:sym typeface="Arial"/>
            </a:endParaRPr>
          </a:p>
          <a:p>
            <a:endParaRPr lang="en-US" dirty="0"/>
          </a:p>
        </p:txBody>
      </p:sp>
    </p:spTree>
    <p:extLst>
      <p:ext uri="{BB962C8B-B14F-4D97-AF65-F5344CB8AC3E}">
        <p14:creationId xmlns:p14="http://schemas.microsoft.com/office/powerpoint/2010/main" val="9420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641271-E843-805C-FF4E-0503CC899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7" y="0"/>
            <a:ext cx="7713826" cy="10210800"/>
          </a:xfrm>
          <a:prstGeom prst="rect">
            <a:avLst/>
          </a:prstGeom>
        </p:spPr>
      </p:pic>
      <p:sp>
        <p:nvSpPr>
          <p:cNvPr id="4" name="TextBox 3"/>
          <p:cNvSpPr txBox="1"/>
          <p:nvPr/>
        </p:nvSpPr>
        <p:spPr>
          <a:xfrm>
            <a:off x="449933" y="3554206"/>
            <a:ext cx="2048385" cy="4708981"/>
          </a:xfrm>
          <a:prstGeom prst="rect">
            <a:avLst/>
          </a:prstGeom>
          <a:noFill/>
        </p:spPr>
        <p:txBody>
          <a:bodyPr wrap="square" rtlCol="0">
            <a:spAutoFit/>
          </a:bodyPr>
          <a:lstStyle/>
          <a:p>
            <a:pPr lvl="0">
              <a:buClr>
                <a:srgbClr val="000000"/>
              </a:buClr>
              <a:buSzPts val="1400"/>
            </a:pPr>
            <a:r>
              <a:rPr lang="en-US" sz="1200" b="1" u="sng" dirty="0">
                <a:solidFill>
                  <a:schemeClr val="dk1"/>
                </a:solidFill>
                <a:latin typeface="Century Gothic" panose="020B0502020202020204" pitchFamily="34" charset="0"/>
                <a:ea typeface="Calibri"/>
                <a:cs typeface="Calibri"/>
                <a:sym typeface="Calibri"/>
              </a:rPr>
              <a:t>Math</a:t>
            </a:r>
            <a:r>
              <a:rPr lang="en-US" sz="1200" dirty="0">
                <a:solidFill>
                  <a:schemeClr val="dk1"/>
                </a:solidFill>
                <a:latin typeface="Century Gothic" panose="020B0502020202020204" pitchFamily="34" charset="0"/>
                <a:ea typeface="Calibri"/>
                <a:cs typeface="Calibri"/>
                <a:sym typeface="Calibri"/>
              </a:rPr>
              <a:t>:  </a:t>
            </a:r>
            <a:r>
              <a:rPr lang="en-US" sz="1200" i="1" dirty="0">
                <a:solidFill>
                  <a:schemeClr val="dk1"/>
                </a:solidFill>
                <a:latin typeface="Century Gothic" panose="020B0502020202020204" pitchFamily="34" charset="0"/>
                <a:ea typeface="Calibri"/>
                <a:cs typeface="Calibri"/>
                <a:sym typeface="Calibri"/>
              </a:rPr>
              <a:t>Topic 1 – Understand Multiplication and Division of Whole Numbers</a:t>
            </a:r>
            <a:endParaRPr lang="en-US" sz="12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200" b="1" dirty="0">
                <a:solidFill>
                  <a:schemeClr val="dk1"/>
                </a:solidFill>
                <a:latin typeface="Century Gothic" panose="020B0502020202020204" pitchFamily="34" charset="0"/>
                <a:ea typeface="Calibri"/>
                <a:cs typeface="Calibri"/>
                <a:sym typeface="Calibri"/>
              </a:rPr>
              <a:t>Monday</a:t>
            </a:r>
            <a:r>
              <a:rPr lang="en-US" sz="1200" dirty="0">
                <a:solidFill>
                  <a:schemeClr val="dk1"/>
                </a:solidFill>
                <a:latin typeface="Century Gothic" panose="020B0502020202020204" pitchFamily="34" charset="0"/>
                <a:ea typeface="Calibri"/>
                <a:cs typeface="Calibri"/>
                <a:sym typeface="Calibri"/>
              </a:rPr>
              <a:t> – Topic 1 Lessons 4 &amp; 5 Division:  How many in each group; How many equal groups</a:t>
            </a:r>
            <a:endParaRPr lang="en-US" sz="12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200" b="1" dirty="0">
                <a:solidFill>
                  <a:schemeClr val="dk1"/>
                </a:solidFill>
                <a:latin typeface="Century Gothic" panose="020B0502020202020204" pitchFamily="34" charset="0"/>
                <a:ea typeface="Calibri"/>
                <a:cs typeface="Calibri"/>
                <a:sym typeface="Calibri"/>
              </a:rPr>
              <a:t>Tuesday</a:t>
            </a:r>
            <a:r>
              <a:rPr lang="en-US" sz="1200" dirty="0">
                <a:solidFill>
                  <a:schemeClr val="dk1"/>
                </a:solidFill>
                <a:latin typeface="Century Gothic" panose="020B0502020202020204" pitchFamily="34" charset="0"/>
                <a:ea typeface="Calibri"/>
                <a:cs typeface="Calibri"/>
                <a:sym typeface="Calibri"/>
              </a:rPr>
              <a:t> – Topic 1 Review</a:t>
            </a:r>
          </a:p>
          <a:p>
            <a:pPr lvl="0">
              <a:buClr>
                <a:srgbClr val="000000"/>
              </a:buClr>
              <a:buSzPts val="1400"/>
            </a:pPr>
            <a:r>
              <a:rPr lang="en-US" sz="1200" b="1" dirty="0">
                <a:solidFill>
                  <a:schemeClr val="dk1"/>
                </a:solidFill>
                <a:latin typeface="Century Gothic" panose="020B0502020202020204" pitchFamily="34" charset="0"/>
                <a:ea typeface="Calibri"/>
                <a:cs typeface="Calibri"/>
                <a:sym typeface="Calibri"/>
              </a:rPr>
              <a:t>Wednesday</a:t>
            </a:r>
            <a:r>
              <a:rPr lang="en-US" sz="1200" dirty="0">
                <a:solidFill>
                  <a:schemeClr val="dk1"/>
                </a:solidFill>
                <a:latin typeface="Century Gothic" panose="020B0502020202020204" pitchFamily="34" charset="0"/>
                <a:ea typeface="Calibri"/>
                <a:cs typeface="Calibri"/>
                <a:sym typeface="Calibri"/>
              </a:rPr>
              <a:t> –</a:t>
            </a:r>
            <a:r>
              <a:rPr lang="en-US" sz="1200" i="1" dirty="0">
                <a:solidFill>
                  <a:schemeClr val="dk1"/>
                </a:solidFill>
                <a:latin typeface="Century Gothic" panose="020B0502020202020204" pitchFamily="34" charset="0"/>
                <a:ea typeface="Calibri"/>
                <a:cs typeface="Calibri"/>
                <a:sym typeface="Calibri"/>
              </a:rPr>
              <a:t>Topic 1 Test</a:t>
            </a:r>
          </a:p>
          <a:p>
            <a:pPr lvl="0">
              <a:buClr>
                <a:srgbClr val="000000"/>
              </a:buClr>
              <a:buSzPts val="1400"/>
            </a:pPr>
            <a:r>
              <a:rPr lang="en-US" sz="1200" dirty="0">
                <a:solidFill>
                  <a:schemeClr val="dk1"/>
                </a:solidFill>
                <a:latin typeface="Century Gothic" panose="020B0502020202020204" pitchFamily="34" charset="0"/>
                <a:ea typeface="Calibri"/>
                <a:cs typeface="Calibri"/>
                <a:sym typeface="Calibri"/>
              </a:rPr>
              <a:t> </a:t>
            </a:r>
            <a:r>
              <a:rPr lang="en-US" sz="1200" b="1" dirty="0">
                <a:solidFill>
                  <a:schemeClr val="dk1"/>
                </a:solidFill>
                <a:latin typeface="Century Gothic" panose="020B0502020202020204" pitchFamily="34" charset="0"/>
                <a:ea typeface="Calibri"/>
                <a:cs typeface="Calibri"/>
                <a:sym typeface="Calibri"/>
              </a:rPr>
              <a:t>Thursday</a:t>
            </a:r>
            <a:r>
              <a:rPr lang="en-US" sz="1200" dirty="0">
                <a:solidFill>
                  <a:schemeClr val="dk1"/>
                </a:solidFill>
                <a:latin typeface="Century Gothic" panose="020B0502020202020204" pitchFamily="34" charset="0"/>
                <a:ea typeface="Calibri"/>
                <a:cs typeface="Calibri"/>
                <a:sym typeface="Calibri"/>
              </a:rPr>
              <a:t> – Begin Topic 2:  Multiplication Facts; Use Patterns</a:t>
            </a:r>
          </a:p>
          <a:p>
            <a:pPr lvl="0">
              <a:buClr>
                <a:srgbClr val="000000"/>
              </a:buClr>
              <a:buSzPts val="1400"/>
            </a:pPr>
            <a:r>
              <a:rPr lang="en-US" sz="1200" dirty="0">
                <a:solidFill>
                  <a:schemeClr val="dk1"/>
                </a:solidFill>
                <a:latin typeface="Century Gothic" panose="020B0502020202020204" pitchFamily="34" charset="0"/>
                <a:ea typeface="Calibri"/>
                <a:cs typeface="Calibri"/>
                <a:sym typeface="Calibri"/>
              </a:rPr>
              <a:t>Lesson 1:  2 and 5 as Factors</a:t>
            </a:r>
          </a:p>
          <a:p>
            <a:pPr lvl="0">
              <a:buClr>
                <a:srgbClr val="000000"/>
              </a:buClr>
              <a:buSzPts val="1400"/>
            </a:pPr>
            <a:endParaRPr lang="en-US" sz="1200" b="1"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200" b="1" dirty="0">
                <a:solidFill>
                  <a:schemeClr val="dk1"/>
                </a:solidFill>
                <a:latin typeface="Century Gothic" panose="020B0502020202020204" pitchFamily="34" charset="0"/>
                <a:ea typeface="Calibri"/>
                <a:cs typeface="Calibri"/>
                <a:sym typeface="Calibri"/>
              </a:rPr>
              <a:t>Friday</a:t>
            </a:r>
            <a:r>
              <a:rPr lang="en-US" sz="1200" dirty="0">
                <a:solidFill>
                  <a:schemeClr val="dk1"/>
                </a:solidFill>
                <a:latin typeface="Century Gothic" panose="020B0502020202020204" pitchFamily="34" charset="0"/>
                <a:ea typeface="Calibri"/>
                <a:cs typeface="Calibri"/>
                <a:sym typeface="Calibri"/>
              </a:rPr>
              <a:t> – Topic 2 Lesson 2 – 9 as a Factor</a:t>
            </a:r>
          </a:p>
          <a:p>
            <a:pPr lvl="0">
              <a:buClr>
                <a:srgbClr val="000000"/>
              </a:buClr>
              <a:buSzPts val="1400"/>
            </a:pPr>
            <a:endParaRPr lang="en-US" sz="1200" dirty="0">
              <a:solidFill>
                <a:schemeClr val="dk1"/>
              </a:solidFill>
              <a:latin typeface="Century Gothic" panose="020B0502020202020204" pitchFamily="34" charset="0"/>
              <a:ea typeface="Arial"/>
              <a:cs typeface="Calibri"/>
              <a:sym typeface="Calibri"/>
            </a:endParaRPr>
          </a:p>
          <a:p>
            <a:pPr lvl="0">
              <a:buClr>
                <a:srgbClr val="000000"/>
              </a:buClr>
              <a:buSzPts val="1400"/>
            </a:pPr>
            <a:endParaRPr lang="en-US" sz="1200" dirty="0">
              <a:solidFill>
                <a:schemeClr val="dk1"/>
              </a:solidFill>
              <a:latin typeface="Century Gothic" panose="020B0502020202020204" pitchFamily="34" charset="0"/>
              <a:ea typeface="Arial"/>
              <a:cs typeface="Calibri"/>
              <a:sym typeface="Calibri"/>
            </a:endParaRPr>
          </a:p>
          <a:p>
            <a:pPr lvl="0">
              <a:buClr>
                <a:srgbClr val="000000"/>
              </a:buClr>
              <a:buSzPts val="1400"/>
            </a:pPr>
            <a:r>
              <a:rPr lang="en-US" sz="1200" dirty="0">
                <a:solidFill>
                  <a:srgbClr val="FF0000"/>
                </a:solidFill>
                <a:latin typeface="Century Gothic" panose="020B0502020202020204" pitchFamily="34" charset="0"/>
                <a:ea typeface="Arial"/>
                <a:cs typeface="Calibri"/>
                <a:sym typeface="Calibri"/>
              </a:rPr>
              <a:t>Click </a:t>
            </a:r>
            <a:r>
              <a:rPr lang="en-US" sz="1200" dirty="0">
                <a:solidFill>
                  <a:srgbClr val="FF0000"/>
                </a:solidFill>
                <a:latin typeface="Century Gothic" panose="020B0502020202020204" pitchFamily="34" charset="0"/>
                <a:ea typeface="Arial"/>
                <a:cs typeface="Calibri"/>
                <a:sym typeface="Calibri"/>
                <a:hlinkClick r:id="rId3">
                  <a:extLst>
                    <a:ext uri="{A12FA001-AC4F-418D-AE19-62706E023703}">
                      <ahyp:hlinkClr xmlns:ahyp="http://schemas.microsoft.com/office/drawing/2018/hyperlinkcolor" val="tx"/>
                    </a:ext>
                  </a:extLst>
                </a:hlinkClick>
              </a:rPr>
              <a:t>HERE</a:t>
            </a:r>
            <a:r>
              <a:rPr lang="en-US" sz="1200" dirty="0">
                <a:solidFill>
                  <a:srgbClr val="FF0000"/>
                </a:solidFill>
                <a:latin typeface="Century Gothic" panose="020B0502020202020204" pitchFamily="34" charset="0"/>
                <a:ea typeface="Arial"/>
                <a:cs typeface="Calibri"/>
                <a:sym typeface="Calibri"/>
              </a:rPr>
              <a:t> to go to Mrs. Dollar’s page!</a:t>
            </a:r>
            <a:endParaRPr lang="en-US" sz="1200" dirty="0">
              <a:solidFill>
                <a:srgbClr val="FF0000"/>
              </a:solidFill>
              <a:latin typeface="Century Gothic" panose="020B0502020202020204" pitchFamily="34" charset="0"/>
              <a:ea typeface="Arial"/>
              <a:cs typeface="Arial"/>
              <a:sym typeface="Arial"/>
            </a:endParaRPr>
          </a:p>
        </p:txBody>
      </p:sp>
      <p:sp>
        <p:nvSpPr>
          <p:cNvPr id="5" name="TextBox 4"/>
          <p:cNvSpPr txBox="1"/>
          <p:nvPr/>
        </p:nvSpPr>
        <p:spPr>
          <a:xfrm>
            <a:off x="5242370" y="3526069"/>
            <a:ext cx="2170198" cy="3108543"/>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Science</a:t>
            </a:r>
            <a:r>
              <a:rPr lang="en-US" sz="1400" dirty="0">
                <a:solidFill>
                  <a:schemeClr val="dk1"/>
                </a:solidFill>
                <a:latin typeface="Century Gothic" panose="020B0502020202020204" pitchFamily="34" charset="0"/>
                <a:ea typeface="Calibri"/>
                <a:cs typeface="Calibri"/>
                <a:sym typeface="Calibri"/>
              </a:rPr>
              <a:t> </a:t>
            </a:r>
            <a:r>
              <a:rPr lang="en-US" sz="1400" b="1" dirty="0">
                <a:solidFill>
                  <a:schemeClr val="dk1"/>
                </a:solidFill>
                <a:latin typeface="Century Gothic" panose="020B0502020202020204" pitchFamily="34" charset="0"/>
                <a:ea typeface="Calibri"/>
                <a:cs typeface="Calibri"/>
                <a:sym typeface="Calibri"/>
              </a:rPr>
              <a:t>Unit 1 Lesson 1 </a:t>
            </a:r>
            <a:r>
              <a:rPr lang="en-US" sz="1400" dirty="0">
                <a:solidFill>
                  <a:schemeClr val="dk1"/>
                </a:solidFill>
                <a:latin typeface="Century Gothic" panose="020B0502020202020204" pitchFamily="34" charset="0"/>
                <a:ea typeface="Calibri"/>
                <a:cs typeface="Calibri"/>
                <a:sym typeface="Calibri"/>
              </a:rPr>
              <a:t>Properties of Matter</a:t>
            </a: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Quiz next Friday, Sept. 1</a:t>
            </a:r>
            <a:r>
              <a:rPr lang="en-US" sz="1400" baseline="30000" dirty="0">
                <a:solidFill>
                  <a:schemeClr val="dk1"/>
                </a:solidFill>
                <a:latin typeface="Century Gothic" panose="020B0502020202020204" pitchFamily="34" charset="0"/>
                <a:ea typeface="Calibri"/>
                <a:cs typeface="Calibri"/>
                <a:sym typeface="Calibri"/>
              </a:rPr>
              <a:t>st</a:t>
            </a:r>
            <a:r>
              <a:rPr lang="en-US" sz="1400" dirty="0">
                <a:solidFill>
                  <a:schemeClr val="dk1"/>
                </a:solidFill>
                <a:latin typeface="Century Gothic" panose="020B0502020202020204" pitchFamily="34" charset="0"/>
                <a:ea typeface="Calibri"/>
                <a:cs typeface="Calibri"/>
                <a:sym typeface="Calibri"/>
              </a:rPr>
              <a:t> on Science Tools (open notes)</a:t>
            </a:r>
          </a:p>
          <a:p>
            <a:pPr lvl="0">
              <a:buClr>
                <a:srgbClr val="000000"/>
              </a:buClr>
              <a:buSzPts val="1400"/>
            </a:pPr>
            <a:endParaRPr lang="en-US" sz="1400" dirty="0">
              <a:solidFill>
                <a:schemeClr val="dk1"/>
              </a:solidFill>
              <a:latin typeface="Century Gothic" panose="020B0502020202020204" pitchFamily="34" charset="0"/>
              <a:ea typeface="Arial"/>
              <a:cs typeface="Calibri"/>
              <a:sym typeface="Calibri"/>
            </a:endParaRPr>
          </a:p>
          <a:p>
            <a:pPr lvl="0">
              <a:buClr>
                <a:srgbClr val="000000"/>
              </a:buClr>
              <a:buSzPts val="1400"/>
            </a:pPr>
            <a:endParaRPr lang="en-US" sz="1400" dirty="0">
              <a:solidFill>
                <a:schemeClr val="dk1"/>
              </a:solidFill>
              <a:latin typeface="Century Gothic" panose="020B0502020202020204" pitchFamily="34" charset="0"/>
              <a:ea typeface="Arial"/>
              <a:cs typeface="Calibri"/>
              <a:sym typeface="Calibri"/>
            </a:endParaRPr>
          </a:p>
          <a:p>
            <a:pPr lvl="0">
              <a:buClr>
                <a:srgbClr val="000000"/>
              </a:buClr>
              <a:buSzPts val="1400"/>
            </a:pPr>
            <a:r>
              <a:rPr lang="en-US" sz="1400" b="1" dirty="0">
                <a:solidFill>
                  <a:srgbClr val="000000"/>
                </a:solidFill>
                <a:latin typeface="Century Gothic" panose="020B0502020202020204" pitchFamily="34" charset="0"/>
                <a:ea typeface="Arial"/>
                <a:cs typeface="Arial"/>
                <a:sym typeface="Arial"/>
              </a:rPr>
              <a:t>Homework:</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u="sng" dirty="0">
                <a:solidFill>
                  <a:srgbClr val="000000"/>
                </a:solidFill>
                <a:latin typeface="Century Gothic" panose="020B0502020202020204" pitchFamily="34" charset="0"/>
                <a:ea typeface="Arial"/>
                <a:cs typeface="Arial"/>
                <a:sym typeface="Arial"/>
              </a:rPr>
              <a:t>Math:  </a:t>
            </a:r>
            <a:r>
              <a:rPr lang="en-US" sz="1400" dirty="0">
                <a:solidFill>
                  <a:srgbClr val="000000"/>
                </a:solidFill>
                <a:latin typeface="Century Gothic" panose="020B0502020202020204" pitchFamily="34" charset="0"/>
                <a:ea typeface="Arial"/>
                <a:cs typeface="Arial"/>
                <a:sym typeface="Arial"/>
              </a:rPr>
              <a:t>packets are due on Friday.  Students may turn them in early throughout the week.</a:t>
            </a:r>
          </a:p>
          <a:p>
            <a:pPr lvl="0">
              <a:buClr>
                <a:srgbClr val="000000"/>
              </a:buClr>
              <a:buSzPts val="1400"/>
            </a:pPr>
            <a:endParaRPr lang="en-US" sz="1400" dirty="0">
              <a:solidFill>
                <a:srgbClr val="000000"/>
              </a:solidFill>
              <a:latin typeface="Century Gothic" panose="020B0502020202020204" pitchFamily="34" charset="0"/>
              <a:ea typeface="Arial"/>
              <a:cs typeface="Arial"/>
              <a:sym typeface="Arial"/>
            </a:endParaRPr>
          </a:p>
        </p:txBody>
      </p:sp>
      <p:sp>
        <p:nvSpPr>
          <p:cNvPr id="8" name="Google Shape;97;gf5d121f8f5_0_0">
            <a:extLst>
              <a:ext uri="{FF2B5EF4-FFF2-40B4-BE49-F238E27FC236}">
                <a16:creationId xmlns:a16="http://schemas.microsoft.com/office/drawing/2014/main" id="{3230BC35-2B9C-CA46-A206-DD0E0BB37CB2}"/>
              </a:ext>
            </a:extLst>
          </p:cNvPr>
          <p:cNvSpPr txBox="1"/>
          <p:nvPr/>
        </p:nvSpPr>
        <p:spPr>
          <a:xfrm>
            <a:off x="1720127" y="1994166"/>
            <a:ext cx="4757257" cy="492412"/>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halkduster" panose="03050602040202020205" pitchFamily="66" charset="77"/>
                <a:ea typeface="Architects Daughter"/>
                <a:cs typeface="AkayaTelivigala" pitchFamily="2" charset="77"/>
                <a:sym typeface="Architects Daughter"/>
              </a:rPr>
              <a:t>Week of Aug. 28-Sept. 1, 2023</a:t>
            </a:r>
            <a:endParaRPr sz="2000" b="1" dirty="0">
              <a:latin typeface="Chalkduster" panose="03050602040202020205" pitchFamily="66" charset="77"/>
              <a:ea typeface="Architects Daughter"/>
              <a:cs typeface="AkayaTelivigala" pitchFamily="2" charset="77"/>
              <a:sym typeface="Architects Daughter"/>
            </a:endParaRPr>
          </a:p>
        </p:txBody>
      </p:sp>
      <p:sp>
        <p:nvSpPr>
          <p:cNvPr id="9" name="Google Shape;98;gf5d121f8f5_0_0">
            <a:extLst>
              <a:ext uri="{FF2B5EF4-FFF2-40B4-BE49-F238E27FC236}">
                <a16:creationId xmlns:a16="http://schemas.microsoft.com/office/drawing/2014/main" id="{BE16E37F-0A4B-E9DF-1044-732C7966E060}"/>
              </a:ext>
            </a:extLst>
          </p:cNvPr>
          <p:cNvSpPr txBox="1"/>
          <p:nvPr/>
        </p:nvSpPr>
        <p:spPr>
          <a:xfrm>
            <a:off x="2901987" y="7755361"/>
            <a:ext cx="4308078" cy="573973"/>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latin typeface="Architects Daughter"/>
                <a:ea typeface="Architects Daughter"/>
                <a:cs typeface="Architects Daughter"/>
                <a:sym typeface="Architects Daughter"/>
              </a:rPr>
              <a:t>WATER BOTTLES</a:t>
            </a:r>
            <a:r>
              <a:rPr lang="en-US" sz="1100" dirty="0">
                <a:solidFill>
                  <a:schemeClr val="dk1"/>
                </a:solidFill>
                <a:latin typeface="Architects Daughter"/>
                <a:ea typeface="Architects Daughter"/>
                <a:cs typeface="Architects Daughter"/>
                <a:sym typeface="Architects Daughter"/>
              </a:rPr>
              <a:t>:  Please bring a refillable water bottle each day. </a:t>
            </a:r>
            <a:endParaRPr sz="1100" dirty="0">
              <a:solidFill>
                <a:schemeClr val="dk1"/>
              </a:solidFill>
              <a:latin typeface="Architects Daughter"/>
              <a:ea typeface="Architects Daughter"/>
              <a:cs typeface="Architects Daughter"/>
              <a:sym typeface="Architects Daughter"/>
            </a:endParaRPr>
          </a:p>
        </p:txBody>
      </p:sp>
      <p:sp>
        <p:nvSpPr>
          <p:cNvPr id="11" name="Google Shape;96;gf5d121f8f5_0_0">
            <a:extLst>
              <a:ext uri="{FF2B5EF4-FFF2-40B4-BE49-F238E27FC236}">
                <a16:creationId xmlns:a16="http://schemas.microsoft.com/office/drawing/2014/main" id="{2C57F725-9E6A-8DD0-E938-ED29FF69DEAC}"/>
              </a:ext>
            </a:extLst>
          </p:cNvPr>
          <p:cNvSpPr txBox="1"/>
          <p:nvPr/>
        </p:nvSpPr>
        <p:spPr>
          <a:xfrm>
            <a:off x="2818465" y="3868854"/>
            <a:ext cx="2103758" cy="14588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i="1" u="sng"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None/>
            </a:pPr>
            <a:endParaRPr lang="en-US" sz="1200" b="1"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9/04:  Labor Day – No School</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9/07 – Parent/Teacher Conferences 4-7pm</a:t>
            </a:r>
          </a:p>
        </p:txBody>
      </p:sp>
      <p:sp>
        <p:nvSpPr>
          <p:cNvPr id="13" name="Google Shape;98;gf5d121f8f5_0_0">
            <a:extLst>
              <a:ext uri="{FF2B5EF4-FFF2-40B4-BE49-F238E27FC236}">
                <a16:creationId xmlns:a16="http://schemas.microsoft.com/office/drawing/2014/main" id="{4F2CAE3C-3A16-DF64-CAF7-23A3588C2F3B}"/>
              </a:ext>
            </a:extLst>
          </p:cNvPr>
          <p:cNvSpPr txBox="1"/>
          <p:nvPr/>
        </p:nvSpPr>
        <p:spPr>
          <a:xfrm>
            <a:off x="4395790" y="8366890"/>
            <a:ext cx="2916587" cy="1352648"/>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latin typeface="Architects Daughter"/>
                <a:ea typeface="Architects Daughter"/>
                <a:cs typeface="Architects Daughter"/>
                <a:sym typeface="Architects Daughter"/>
              </a:rPr>
              <a:t>Uniform Reminders:  </a:t>
            </a:r>
          </a:p>
          <a:p>
            <a:pPr marL="914400" lvl="1" indent="-298450">
              <a:lnSpc>
                <a:spcPct val="115000"/>
              </a:lnSpc>
              <a:buClr>
                <a:schemeClr val="dk1"/>
              </a:buClr>
              <a:buSzPts val="1100"/>
              <a:buChar char="•"/>
            </a:pPr>
            <a:r>
              <a:rPr lang="en-US" sz="1100" dirty="0">
                <a:solidFill>
                  <a:schemeClr val="dk1"/>
                </a:solidFill>
                <a:latin typeface="Architects Daughter"/>
                <a:ea typeface="Architects Daughter"/>
                <a:cs typeface="Architects Daughter"/>
                <a:sym typeface="Architects Daughter"/>
              </a:rPr>
              <a:t>Shirts – red, white, or grey</a:t>
            </a:r>
          </a:p>
          <a:p>
            <a:pPr marL="914400" lvl="1" indent="-298450">
              <a:lnSpc>
                <a:spcPct val="115000"/>
              </a:lnSpc>
              <a:buClr>
                <a:schemeClr val="dk1"/>
              </a:buClr>
              <a:buSzPts val="1100"/>
              <a:buChar char="•"/>
            </a:pPr>
            <a:r>
              <a:rPr lang="en-US" sz="1100" dirty="0">
                <a:solidFill>
                  <a:schemeClr val="dk1"/>
                </a:solidFill>
                <a:latin typeface="Architects Daughter"/>
                <a:ea typeface="Architects Daughter"/>
                <a:cs typeface="Architects Daughter"/>
                <a:sym typeface="Architects Daughter"/>
              </a:rPr>
              <a:t>Bottoms – navy, black, or khaki</a:t>
            </a:r>
          </a:p>
          <a:p>
            <a:pPr marL="914400" lvl="1" indent="-298450">
              <a:lnSpc>
                <a:spcPct val="115000"/>
              </a:lnSpc>
              <a:buClr>
                <a:schemeClr val="dk1"/>
              </a:buClr>
              <a:buSzPts val="1100"/>
              <a:buChar char="•"/>
            </a:pPr>
            <a:r>
              <a:rPr lang="en-US" sz="1100" dirty="0">
                <a:solidFill>
                  <a:schemeClr val="dk1"/>
                </a:solidFill>
                <a:latin typeface="Architects Daughter"/>
                <a:ea typeface="Architects Daughter"/>
                <a:cs typeface="Architects Daughter"/>
                <a:sym typeface="Architects Daughter"/>
              </a:rPr>
              <a:t>Inside Jackets or sweaters – any SOLID uniform color (no large logos)</a:t>
            </a:r>
          </a:p>
        </p:txBody>
      </p:sp>
      <p:sp>
        <p:nvSpPr>
          <p:cNvPr id="3" name="TextBox 2">
            <a:extLst>
              <a:ext uri="{FF2B5EF4-FFF2-40B4-BE49-F238E27FC236}">
                <a16:creationId xmlns:a16="http://schemas.microsoft.com/office/drawing/2014/main" id="{BFD2F310-575B-7CC5-1F17-C85CA7EE6953}"/>
              </a:ext>
            </a:extLst>
          </p:cNvPr>
          <p:cNvSpPr txBox="1"/>
          <p:nvPr/>
        </p:nvSpPr>
        <p:spPr>
          <a:xfrm>
            <a:off x="303273" y="3444150"/>
            <a:ext cx="2226756" cy="584775"/>
          </a:xfrm>
          <a:prstGeom prst="rect">
            <a:avLst/>
          </a:prstGeom>
          <a:noFill/>
        </p:spPr>
        <p:txBody>
          <a:bodyPr wrap="square" rtlCol="0">
            <a:spAutoFit/>
          </a:bodyPr>
          <a:lstStyle/>
          <a:p>
            <a:endParaRPr lang="en-US" sz="1400" dirty="0"/>
          </a:p>
          <a:p>
            <a:endParaRPr lang="en-US" dirty="0"/>
          </a:p>
        </p:txBody>
      </p:sp>
      <p:sp>
        <p:nvSpPr>
          <p:cNvPr id="2" name="TextBox 1">
            <a:extLst>
              <a:ext uri="{FF2B5EF4-FFF2-40B4-BE49-F238E27FC236}">
                <a16:creationId xmlns:a16="http://schemas.microsoft.com/office/drawing/2014/main" id="{D62079BA-39DB-E370-E946-1CB108E5D4AF}"/>
              </a:ext>
            </a:extLst>
          </p:cNvPr>
          <p:cNvSpPr txBox="1"/>
          <p:nvPr/>
        </p:nvSpPr>
        <p:spPr>
          <a:xfrm>
            <a:off x="1860885" y="885813"/>
            <a:ext cx="4106778" cy="1200329"/>
          </a:xfrm>
          <a:prstGeom prst="rect">
            <a:avLst/>
          </a:prstGeom>
          <a:solidFill>
            <a:schemeClr val="bg1"/>
          </a:solidFill>
        </p:spPr>
        <p:txBody>
          <a:bodyPr wrap="square" rtlCol="0">
            <a:spAutoFit/>
          </a:bodyPr>
          <a:lstStyle/>
          <a:p>
            <a:pPr algn="ctr"/>
            <a:r>
              <a:rPr lang="en-US" sz="7200" dirty="0">
                <a:latin typeface="Chalkduster" panose="03050602040202020205" pitchFamily="66" charset="77"/>
                <a:cs typeface="AkayaTelivigala" pitchFamily="2" charset="77"/>
              </a:rPr>
              <a:t>August</a:t>
            </a:r>
          </a:p>
        </p:txBody>
      </p:sp>
    </p:spTree>
    <p:extLst>
      <p:ext uri="{BB962C8B-B14F-4D97-AF65-F5344CB8AC3E}">
        <p14:creationId xmlns:p14="http://schemas.microsoft.com/office/powerpoint/2010/main" val="233585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52ABDCF8-498D-5EEF-8C0D-23F7B9F4D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3" name="Google Shape;87;gf67464871a_1_0">
            <a:extLst>
              <a:ext uri="{FF2B5EF4-FFF2-40B4-BE49-F238E27FC236}">
                <a16:creationId xmlns:a16="http://schemas.microsoft.com/office/drawing/2014/main" id="{91BF71D4-3435-C107-98CE-246BB67730FE}"/>
              </a:ext>
            </a:extLst>
          </p:cNvPr>
          <p:cNvSpPr txBox="1"/>
          <p:nvPr/>
        </p:nvSpPr>
        <p:spPr>
          <a:xfrm>
            <a:off x="2733750" y="4104738"/>
            <a:ext cx="2304900" cy="3157757"/>
          </a:xfrm>
          <a:prstGeom prst="rect">
            <a:avLst/>
          </a:prstGeom>
          <a:noFill/>
          <a:ln>
            <a:noFill/>
          </a:ln>
        </p:spPr>
        <p:txBody>
          <a:bodyPr spcFirstLastPara="1" wrap="square" lIns="91425" tIns="91425" rIns="91425" bIns="91425" anchor="t" anchorCtr="0">
            <a:spAutoFit/>
          </a:bodyPr>
          <a:lstStyle/>
          <a:p>
            <a:pPr>
              <a:lnSpc>
                <a:spcPct val="115000"/>
              </a:lnSpc>
            </a:pPr>
            <a:r>
              <a:rPr lang="en-US" sz="1400" b="1" u="sng" dirty="0">
                <a:solidFill>
                  <a:schemeClr val="dk1"/>
                </a:solidFill>
                <a:latin typeface="Century Gothic"/>
                <a:ea typeface="Century Gothic"/>
                <a:cs typeface="Century Gothic"/>
                <a:sym typeface="Century Gothic"/>
              </a:rPr>
              <a:t>Math</a:t>
            </a:r>
            <a:r>
              <a:rPr lang="en-US" sz="1400" dirty="0">
                <a:solidFill>
                  <a:schemeClr val="dk1"/>
                </a:solidFill>
                <a:latin typeface="Century Gothic"/>
                <a:ea typeface="Century Gothic"/>
                <a:cs typeface="Century Gothic"/>
                <a:sym typeface="Century Gothic"/>
              </a:rPr>
              <a:t>:  </a:t>
            </a:r>
            <a:r>
              <a:rPr lang="en-US" sz="1400" b="1" i="1" dirty="0">
                <a:solidFill>
                  <a:schemeClr val="dk1"/>
                </a:solidFill>
                <a:latin typeface="Century Gothic"/>
                <a:ea typeface="Century Gothic"/>
                <a:cs typeface="Century Gothic"/>
                <a:sym typeface="Century Gothic"/>
              </a:rPr>
              <a:t>Topic 6 - Finding Area</a:t>
            </a:r>
          </a:p>
          <a:p>
            <a:pPr lvl="0">
              <a:lnSpc>
                <a:spcPct val="115000"/>
              </a:lnSpc>
            </a:pPr>
            <a:endParaRPr lang="en-US" sz="1400" dirty="0">
              <a:solidFill>
                <a:schemeClr val="dk1"/>
              </a:solidFill>
              <a:latin typeface="Century Gothic"/>
              <a:ea typeface="Century Gothic"/>
              <a:cs typeface="Century Gothic"/>
              <a:sym typeface="Century Gothic"/>
            </a:endParaRPr>
          </a:p>
          <a:p>
            <a:pPr lvl="0">
              <a:lnSpc>
                <a:spcPct val="115000"/>
              </a:lnSpc>
            </a:pPr>
            <a:r>
              <a:rPr lang="en-US" sz="1400" b="1" dirty="0">
                <a:solidFill>
                  <a:schemeClr val="dk1"/>
                </a:solidFill>
                <a:latin typeface="Century Gothic"/>
                <a:ea typeface="Century Gothic"/>
                <a:cs typeface="Century Gothic"/>
                <a:sym typeface="Century Gothic"/>
              </a:rPr>
              <a:t>Monday</a:t>
            </a:r>
            <a:r>
              <a:rPr lang="en-US" sz="1400" dirty="0">
                <a:solidFill>
                  <a:schemeClr val="dk1"/>
                </a:solidFill>
                <a:latin typeface="Century Gothic"/>
                <a:ea typeface="Century Gothic"/>
                <a:cs typeface="Century Gothic"/>
                <a:sym typeface="Century Gothic"/>
              </a:rPr>
              <a:t> – Lesson 3</a:t>
            </a:r>
            <a:endParaRPr sz="1400" u="sng" dirty="0">
              <a:solidFill>
                <a:schemeClr val="dk1"/>
              </a:solidFill>
              <a:latin typeface="Century Gothic"/>
              <a:ea typeface="Century Gothic"/>
              <a:cs typeface="Century Gothic"/>
              <a:sym typeface="Century Gothic"/>
            </a:endParaRP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Tuesday</a:t>
            </a:r>
            <a:r>
              <a:rPr lang="en-US" sz="1400" dirty="0">
                <a:solidFill>
                  <a:schemeClr val="dk1"/>
                </a:solidFill>
                <a:latin typeface="Century Gothic"/>
                <a:ea typeface="Century Gothic"/>
                <a:cs typeface="Century Gothic"/>
                <a:sym typeface="Century Gothic"/>
              </a:rPr>
              <a:t> –Lesson 4</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Wednesday</a:t>
            </a:r>
            <a:r>
              <a:rPr lang="en-US" sz="1400" dirty="0">
                <a:solidFill>
                  <a:schemeClr val="dk1"/>
                </a:solidFill>
                <a:latin typeface="Century Gothic"/>
                <a:ea typeface="Century Gothic"/>
                <a:cs typeface="Century Gothic"/>
                <a:sym typeface="Century Gothic"/>
              </a:rPr>
              <a:t> – Lesson  5</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Thursday</a:t>
            </a:r>
            <a:r>
              <a:rPr lang="en-US" sz="1400" dirty="0">
                <a:solidFill>
                  <a:schemeClr val="dk1"/>
                </a:solidFill>
                <a:latin typeface="Century Gothic"/>
                <a:ea typeface="Century Gothic"/>
                <a:cs typeface="Century Gothic"/>
                <a:sym typeface="Century Gothic"/>
              </a:rPr>
              <a:t> – Lesson 6</a:t>
            </a:r>
            <a:endParaRPr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400" b="1" dirty="0">
                <a:solidFill>
                  <a:schemeClr val="dk1"/>
                </a:solidFill>
                <a:latin typeface="Century Gothic"/>
                <a:ea typeface="Century Gothic"/>
                <a:cs typeface="Century Gothic"/>
                <a:sym typeface="Century Gothic"/>
              </a:rPr>
              <a:t>Friday</a:t>
            </a:r>
            <a:r>
              <a:rPr lang="en-US" sz="1400" dirty="0">
                <a:solidFill>
                  <a:schemeClr val="dk1"/>
                </a:solidFill>
                <a:latin typeface="Century Gothic"/>
                <a:ea typeface="Century Gothic"/>
                <a:cs typeface="Century Gothic"/>
                <a:sym typeface="Century Gothic"/>
              </a:rPr>
              <a:t> Lesson 7</a:t>
            </a:r>
          </a:p>
          <a:p>
            <a:pPr marL="0" lvl="0" indent="0" algn="l" rtl="0">
              <a:lnSpc>
                <a:spcPct val="115000"/>
              </a:lnSpc>
              <a:spcBef>
                <a:spcPts val="0"/>
              </a:spcBef>
              <a:spcAft>
                <a:spcPts val="0"/>
              </a:spcAft>
              <a:buNone/>
            </a:pPr>
            <a:endParaRPr lang="en-US"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400" dirty="0">
                <a:solidFill>
                  <a:schemeClr val="dk1"/>
                </a:solidFill>
                <a:latin typeface="Century Gothic"/>
                <a:ea typeface="Century Gothic"/>
                <a:cs typeface="Century Gothic"/>
                <a:sym typeface="Century Gothic"/>
              </a:rPr>
              <a:t>Reteach and Test on Module 6 the week after Thanksgiving Break.</a:t>
            </a:r>
            <a:endParaRPr sz="1400" dirty="0">
              <a:solidFill>
                <a:schemeClr val="dk1"/>
              </a:solidFill>
              <a:latin typeface="Century Gothic"/>
              <a:ea typeface="Century Gothic"/>
              <a:cs typeface="Century Gothic"/>
              <a:sym typeface="Century Gothic"/>
            </a:endParaRPr>
          </a:p>
        </p:txBody>
      </p:sp>
      <p:sp>
        <p:nvSpPr>
          <p:cNvPr id="4" name="Google Shape;89;gf67464871a_1_0">
            <a:extLst>
              <a:ext uri="{FF2B5EF4-FFF2-40B4-BE49-F238E27FC236}">
                <a16:creationId xmlns:a16="http://schemas.microsoft.com/office/drawing/2014/main" id="{3277B82A-EAA9-9FD2-6C70-20CB602EDBD6}"/>
              </a:ext>
            </a:extLst>
          </p:cNvPr>
          <p:cNvSpPr txBox="1"/>
          <p:nvPr/>
        </p:nvSpPr>
        <p:spPr>
          <a:xfrm>
            <a:off x="2733750" y="7656689"/>
            <a:ext cx="4530251" cy="2166717"/>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600" b="1" u="sng" dirty="0">
                <a:solidFill>
                  <a:schemeClr val="dk1"/>
                </a:solidFill>
                <a:latin typeface="Architects Daughter"/>
                <a:ea typeface="Architects Daughter"/>
                <a:cs typeface="Architects Daughter"/>
                <a:sym typeface="Architects Daughter"/>
              </a:rPr>
              <a:t>UNIFORM REMINDER</a:t>
            </a:r>
            <a:r>
              <a:rPr lang="en-US" sz="1600" dirty="0">
                <a:solidFill>
                  <a:schemeClr val="dk1"/>
                </a:solidFill>
                <a:latin typeface="Architects Daughter"/>
                <a:ea typeface="Architects Daughter"/>
                <a:cs typeface="Architects Daughter"/>
                <a:sym typeface="Architects Daughter"/>
              </a:rPr>
              <a:t>:  Tops &amp; Dresses:  Red, White and Grey</a:t>
            </a:r>
          </a:p>
          <a:p>
            <a:pPr marL="457200" lvl="0" indent="-298450" algn="l" rtl="0">
              <a:lnSpc>
                <a:spcPct val="115000"/>
              </a:lnSpc>
              <a:spcBef>
                <a:spcPts val="0"/>
              </a:spcBef>
              <a:spcAft>
                <a:spcPts val="0"/>
              </a:spcAft>
              <a:buClr>
                <a:schemeClr val="dk1"/>
              </a:buClr>
              <a:buSzPts val="1100"/>
              <a:buChar char="•"/>
            </a:pPr>
            <a:r>
              <a:rPr lang="en-US" sz="1600" dirty="0">
                <a:solidFill>
                  <a:schemeClr val="dk1"/>
                </a:solidFill>
                <a:latin typeface="Architects Daughter"/>
                <a:ea typeface="Architects Daughter"/>
                <a:cs typeface="Architects Daughter"/>
                <a:sym typeface="Architects Daughter"/>
              </a:rPr>
              <a:t>Bottoms &amp; Jumpers:  Khaki, Navy, </a:t>
            </a:r>
          </a:p>
          <a:p>
            <a:pPr marL="158750" lvl="0" algn="l" rtl="0">
              <a:lnSpc>
                <a:spcPct val="115000"/>
              </a:lnSpc>
              <a:spcBef>
                <a:spcPts val="0"/>
              </a:spcBef>
              <a:spcAft>
                <a:spcPts val="0"/>
              </a:spcAft>
              <a:buClr>
                <a:schemeClr val="dk1"/>
              </a:buClr>
              <a:buSzPts val="1100"/>
            </a:pPr>
            <a:r>
              <a:rPr lang="en-US" sz="1600" dirty="0">
                <a:solidFill>
                  <a:schemeClr val="dk1"/>
                </a:solidFill>
                <a:latin typeface="Architects Daughter"/>
                <a:ea typeface="Architects Daughter"/>
                <a:cs typeface="Architects Daughter"/>
                <a:sym typeface="Architects Daughter"/>
              </a:rPr>
              <a:t>    or Black</a:t>
            </a:r>
          </a:p>
          <a:p>
            <a:pPr marL="158750" lvl="0" algn="l" rtl="0">
              <a:lnSpc>
                <a:spcPct val="115000"/>
              </a:lnSpc>
              <a:spcBef>
                <a:spcPts val="0"/>
              </a:spcBef>
              <a:spcAft>
                <a:spcPts val="0"/>
              </a:spcAft>
              <a:buClr>
                <a:schemeClr val="dk1"/>
              </a:buClr>
              <a:buSzPts val="1100"/>
            </a:pPr>
            <a:r>
              <a:rPr lang="en-US" sz="1600" dirty="0">
                <a:solidFill>
                  <a:schemeClr val="dk1"/>
                </a:solidFill>
                <a:latin typeface="Architects Daughter"/>
                <a:ea typeface="Architects Daughter"/>
                <a:cs typeface="Architects Daughter"/>
                <a:sym typeface="Architects Daughter"/>
              </a:rPr>
              <a:t>Jackets/sweaters to wear indoors </a:t>
            </a:r>
            <a:r>
              <a:rPr lang="en-US" sz="1600" u="sng" dirty="0">
                <a:solidFill>
                  <a:schemeClr val="dk1"/>
                </a:solidFill>
                <a:latin typeface="Architects Daughter"/>
                <a:ea typeface="Architects Daughter"/>
                <a:cs typeface="Architects Daughter"/>
                <a:sym typeface="Architects Daughter"/>
              </a:rPr>
              <a:t>must</a:t>
            </a:r>
            <a:r>
              <a:rPr lang="en-US" sz="1600" dirty="0">
                <a:solidFill>
                  <a:schemeClr val="dk1"/>
                </a:solidFill>
                <a:latin typeface="Architects Daughter"/>
                <a:ea typeface="Architects Daughter"/>
                <a:cs typeface="Architects Daughter"/>
                <a:sym typeface="Architects Daughter"/>
              </a:rPr>
              <a:t> be a</a:t>
            </a:r>
          </a:p>
          <a:p>
            <a:pPr marL="158750" lvl="0" algn="l" rtl="0">
              <a:lnSpc>
                <a:spcPct val="115000"/>
              </a:lnSpc>
              <a:spcBef>
                <a:spcPts val="0"/>
              </a:spcBef>
              <a:spcAft>
                <a:spcPts val="0"/>
              </a:spcAft>
              <a:buClr>
                <a:schemeClr val="dk1"/>
              </a:buClr>
              <a:buSzPts val="1100"/>
            </a:pPr>
            <a:r>
              <a:rPr lang="en-US" sz="1600" b="1" dirty="0">
                <a:solidFill>
                  <a:schemeClr val="dk1"/>
                </a:solidFill>
                <a:latin typeface="Architects Daughter"/>
                <a:ea typeface="Architects Daughter"/>
                <a:cs typeface="Architects Daughter"/>
                <a:sym typeface="Architects Daughter"/>
              </a:rPr>
              <a:t>SOLID</a:t>
            </a:r>
            <a:r>
              <a:rPr lang="en-US" sz="1600" dirty="0">
                <a:solidFill>
                  <a:schemeClr val="dk1"/>
                </a:solidFill>
                <a:latin typeface="Architects Daughter"/>
                <a:ea typeface="Architects Daughter"/>
                <a:cs typeface="Architects Daughter"/>
                <a:sym typeface="Architects Daughter"/>
              </a:rPr>
              <a:t> uniform color.</a:t>
            </a:r>
          </a:p>
          <a:p>
            <a:pPr marL="457200" lvl="0" indent="-298450" algn="l" rtl="0">
              <a:lnSpc>
                <a:spcPct val="115000"/>
              </a:lnSpc>
              <a:spcBef>
                <a:spcPts val="0"/>
              </a:spcBef>
              <a:spcAft>
                <a:spcPts val="0"/>
              </a:spcAft>
              <a:buClr>
                <a:schemeClr val="dk1"/>
              </a:buClr>
              <a:buSzPts val="1100"/>
              <a:buChar char="•"/>
            </a:pPr>
            <a:endParaRPr sz="1600" dirty="0">
              <a:solidFill>
                <a:schemeClr val="dk1"/>
              </a:solidFill>
              <a:latin typeface="Architects Daughter"/>
              <a:ea typeface="Architects Daughter"/>
              <a:cs typeface="Architects Daughter"/>
              <a:sym typeface="Architects Daughter"/>
            </a:endParaRPr>
          </a:p>
        </p:txBody>
      </p:sp>
      <p:sp>
        <p:nvSpPr>
          <p:cNvPr id="5" name="Google Shape;86;gf67464871a_1_0">
            <a:extLst>
              <a:ext uri="{FF2B5EF4-FFF2-40B4-BE49-F238E27FC236}">
                <a16:creationId xmlns:a16="http://schemas.microsoft.com/office/drawing/2014/main" id="{36FD14C7-352E-0E68-89A2-3AED9261485F}"/>
              </a:ext>
            </a:extLst>
          </p:cNvPr>
          <p:cNvSpPr txBox="1"/>
          <p:nvPr/>
        </p:nvSpPr>
        <p:spPr>
          <a:xfrm>
            <a:off x="301669" y="4095798"/>
            <a:ext cx="2257500" cy="46620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Clr>
                <a:schemeClr val="dk1"/>
              </a:buClr>
              <a:buSzPts val="1100"/>
              <a:buFont typeface="Arial"/>
              <a:buNone/>
            </a:pPr>
            <a:endParaRPr lang="en-US" sz="11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dirty="0">
                <a:solidFill>
                  <a:schemeClr val="dk1"/>
                </a:solidFill>
                <a:latin typeface="Calibri"/>
                <a:ea typeface="Calibri"/>
                <a:cs typeface="Calibri"/>
                <a:sym typeface="Calibri"/>
              </a:rPr>
              <a:t>Data Night</a:t>
            </a:r>
            <a:r>
              <a:rPr lang="en-US" dirty="0">
                <a:solidFill>
                  <a:schemeClr val="dk1"/>
                </a:solidFill>
                <a:latin typeface="Calibri"/>
                <a:ea typeface="Calibri"/>
                <a:cs typeface="Calibri"/>
                <a:sym typeface="Calibri"/>
              </a:rPr>
              <a:t> – Thursday., 11/16 @ 5:30 pm</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dirty="0">
                <a:solidFill>
                  <a:schemeClr val="dk1"/>
                </a:solidFill>
                <a:latin typeface="Calibri"/>
                <a:ea typeface="Calibri"/>
                <a:cs typeface="Calibri"/>
                <a:sym typeface="Calibri"/>
              </a:rPr>
              <a:t>Field Trip</a:t>
            </a:r>
            <a:r>
              <a:rPr lang="en-US" dirty="0">
                <a:solidFill>
                  <a:schemeClr val="dk1"/>
                </a:solidFill>
                <a:latin typeface="Calibri"/>
                <a:ea typeface="Calibri"/>
                <a:cs typeface="Calibri"/>
                <a:sym typeface="Calibri"/>
              </a:rPr>
              <a:t> to Botanic Garden Friday, Nov. 17</a:t>
            </a:r>
            <a:r>
              <a:rPr lang="en-US" baseline="30000" dirty="0">
                <a:solidFill>
                  <a:schemeClr val="dk1"/>
                </a:solidFill>
                <a:latin typeface="Calibri"/>
                <a:ea typeface="Calibri"/>
                <a:cs typeface="Calibri"/>
                <a:sym typeface="Calibri"/>
              </a:rPr>
              <a:t>th</a:t>
            </a:r>
            <a:r>
              <a:rPr lang="en-US" dirty="0">
                <a:solidFill>
                  <a:schemeClr val="dk1"/>
                </a:solidFill>
                <a:latin typeface="Calibri"/>
                <a:ea typeface="Calibri"/>
                <a:cs typeface="Calibri"/>
                <a:sym typeface="Calibri"/>
              </a:rPr>
              <a:t>.  Deadline to pay has been extended to Today, Nov. 13</a:t>
            </a:r>
            <a:r>
              <a:rPr lang="en-US" baseline="30000" dirty="0">
                <a:solidFill>
                  <a:schemeClr val="dk1"/>
                </a:solidFill>
                <a:latin typeface="Calibri"/>
                <a:ea typeface="Calibri"/>
                <a:cs typeface="Calibri"/>
                <a:sym typeface="Calibri"/>
              </a:rPr>
              <a:t>th </a:t>
            </a:r>
          </a:p>
          <a:p>
            <a:pPr marL="0" lvl="0" indent="0" algn="l" rtl="0">
              <a:lnSpc>
                <a:spcPct val="115000"/>
              </a:lnSpc>
              <a:spcBef>
                <a:spcPts val="0"/>
              </a:spcBef>
              <a:spcAft>
                <a:spcPts val="0"/>
              </a:spcAft>
              <a:buClr>
                <a:schemeClr val="dk1"/>
              </a:buClr>
              <a:buSzPts val="1100"/>
              <a:buFont typeface="Arial"/>
              <a:buNone/>
            </a:pPr>
            <a:r>
              <a:rPr lang="en-US" baseline="30000" dirty="0">
                <a:solidFill>
                  <a:schemeClr val="dk1"/>
                </a:solidFill>
                <a:latin typeface="Calibri"/>
                <a:ea typeface="Calibri"/>
                <a:cs typeface="Calibri"/>
                <a:sym typeface="Calibri"/>
              </a:rPr>
              <a:t>(Scroll down below for more info)</a:t>
            </a: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11/17 – Readathon Ends</a:t>
            </a:r>
          </a:p>
        </p:txBody>
      </p:sp>
      <p:sp>
        <p:nvSpPr>
          <p:cNvPr id="6" name="Google Shape;88;gf67464871a_1_0">
            <a:extLst>
              <a:ext uri="{FF2B5EF4-FFF2-40B4-BE49-F238E27FC236}">
                <a16:creationId xmlns:a16="http://schemas.microsoft.com/office/drawing/2014/main" id="{97692AC3-B6AB-B36E-A958-17706C3AFA69}"/>
              </a:ext>
            </a:extLst>
          </p:cNvPr>
          <p:cNvSpPr txBox="1"/>
          <p:nvPr/>
        </p:nvSpPr>
        <p:spPr>
          <a:xfrm>
            <a:off x="5357175" y="3324225"/>
            <a:ext cx="2087100" cy="26445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400" b="1" i="1" u="sng" dirty="0">
                <a:solidFill>
                  <a:schemeClr val="dk1"/>
                </a:solidFill>
                <a:latin typeface="Century Gothic"/>
                <a:ea typeface="Century Gothic"/>
                <a:cs typeface="Century Gothic"/>
                <a:sym typeface="Century Gothic"/>
              </a:rPr>
              <a:t>Homework</a:t>
            </a:r>
            <a:r>
              <a:rPr lang="en-US" sz="1400" dirty="0">
                <a:solidFill>
                  <a:schemeClr val="dk1"/>
                </a:solidFill>
                <a:latin typeface="Century Gothic"/>
                <a:ea typeface="Century Gothic"/>
                <a:cs typeface="Century Gothic"/>
                <a:sym typeface="Century Gothic"/>
              </a:rPr>
              <a:t> – </a:t>
            </a: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entury Gothic"/>
                <a:ea typeface="Century Gothic"/>
                <a:cs typeface="Century Gothic"/>
                <a:sym typeface="Century Gothic"/>
              </a:rPr>
              <a:t>Math packet due Friday, Nov. 17</a:t>
            </a:r>
            <a:r>
              <a:rPr lang="en-US" sz="1400" baseline="30000" dirty="0">
                <a:solidFill>
                  <a:schemeClr val="dk1"/>
                </a:solidFill>
                <a:latin typeface="Century Gothic"/>
                <a:ea typeface="Century Gothic"/>
                <a:cs typeface="Century Gothic"/>
                <a:sym typeface="Century Gothic"/>
              </a:rPr>
              <a:t>th</a:t>
            </a:r>
            <a:endParaRPr lang="en-US"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lang="en-US" sz="1400" dirty="0">
              <a:solidFill>
                <a:schemeClr val="dk1"/>
              </a:solidFill>
              <a:latin typeface="Century Gothic" panose="020B0502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dk1"/>
                </a:solidFill>
                <a:latin typeface="Century Gothic" panose="020B0502020202020204" pitchFamily="34" charset="0"/>
                <a:ea typeface="Calibri"/>
                <a:cs typeface="Calibri"/>
                <a:sym typeface="Calibri"/>
              </a:rPr>
              <a:t>Thanksgiving break</a:t>
            </a:r>
            <a:r>
              <a:rPr lang="en-US" sz="1400" dirty="0">
                <a:solidFill>
                  <a:schemeClr val="dk1"/>
                </a:solidFill>
                <a:latin typeface="Century Gothic" panose="020B0502020202020204" pitchFamily="34" charset="0"/>
                <a:ea typeface="Calibri"/>
                <a:cs typeface="Calibri"/>
                <a:sym typeface="Calibri"/>
              </a:rPr>
              <a:t> is next week, Nov. 20-24</a:t>
            </a:r>
            <a:r>
              <a:rPr lang="en-US" sz="1400" baseline="30000" dirty="0">
                <a:solidFill>
                  <a:schemeClr val="dk1"/>
                </a:solidFill>
                <a:latin typeface="Century Gothic" panose="020B0502020202020204" pitchFamily="34" charset="0"/>
                <a:ea typeface="Calibri"/>
                <a:cs typeface="Calibri"/>
                <a:sym typeface="Calibri"/>
              </a:rPr>
              <a:t>th</a:t>
            </a:r>
            <a:r>
              <a:rPr lang="en-US" sz="1400" dirty="0">
                <a:solidFill>
                  <a:schemeClr val="dk1"/>
                </a:solidFill>
                <a:latin typeface="Century Gothic" panose="020B0502020202020204" pitchFamily="34" charset="0"/>
                <a:ea typeface="Calibri"/>
                <a:cs typeface="Calibri"/>
                <a:sym typeface="Calibri"/>
              </a:rPr>
              <a:t>.  Enjoy!!</a:t>
            </a:r>
          </a:p>
          <a:p>
            <a:pPr marL="0" lvl="0" indent="0" algn="l" rtl="0">
              <a:lnSpc>
                <a:spcPct val="115000"/>
              </a:lnSpc>
              <a:spcBef>
                <a:spcPts val="0"/>
              </a:spcBef>
              <a:spcAft>
                <a:spcPts val="0"/>
              </a:spcAft>
              <a:buClr>
                <a:schemeClr val="dk1"/>
              </a:buClr>
              <a:buSzPts val="1100"/>
              <a:buFont typeface="Arial"/>
              <a:buNone/>
            </a:pPr>
            <a:endParaRPr lang="en-US" sz="1300" dirty="0">
              <a:solidFill>
                <a:schemeClr val="dk1"/>
              </a:solidFill>
              <a:latin typeface="Century Gothic"/>
              <a:ea typeface="Century Gothic"/>
              <a:cs typeface="Century Gothic"/>
              <a:sym typeface="Century Gothic"/>
            </a:endParaRPr>
          </a:p>
        </p:txBody>
      </p:sp>
      <p:sp>
        <p:nvSpPr>
          <p:cNvPr id="7" name="Google Shape;97;gf5d121f8f5_0_0">
            <a:extLst>
              <a:ext uri="{FF2B5EF4-FFF2-40B4-BE49-F238E27FC236}">
                <a16:creationId xmlns:a16="http://schemas.microsoft.com/office/drawing/2014/main" id="{F2CA7240-FF31-A215-5F6D-CB158F3A3744}"/>
              </a:ext>
            </a:extLst>
          </p:cNvPr>
          <p:cNvSpPr txBox="1"/>
          <p:nvPr/>
        </p:nvSpPr>
        <p:spPr>
          <a:xfrm>
            <a:off x="2424150" y="753313"/>
            <a:ext cx="2924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accent4">
                    <a:lumMod val="50000"/>
                  </a:schemeClr>
                </a:solidFill>
                <a:latin typeface="Architects Daughter"/>
                <a:ea typeface="Architects Daughter"/>
                <a:cs typeface="Architects Daughter"/>
                <a:sym typeface="Architects Daughter"/>
              </a:rPr>
              <a:t>Week of Nov. </a:t>
            </a:r>
            <a:r>
              <a:rPr lang="en-US" b="1" dirty="0">
                <a:solidFill>
                  <a:schemeClr val="accent4">
                    <a:lumMod val="50000"/>
                  </a:schemeClr>
                </a:solidFill>
                <a:latin typeface="Architects Daughter"/>
                <a:ea typeface="Architects Daughter"/>
                <a:cs typeface="Architects Daughter"/>
                <a:sym typeface="Architects Daughter"/>
              </a:rPr>
              <a:t>13</a:t>
            </a:r>
            <a:r>
              <a:rPr lang="en-US" sz="1800" b="1" dirty="0">
                <a:solidFill>
                  <a:schemeClr val="accent4">
                    <a:lumMod val="50000"/>
                  </a:schemeClr>
                </a:solidFill>
                <a:latin typeface="Architects Daughter"/>
                <a:ea typeface="Architects Daughter"/>
                <a:cs typeface="Architects Daughter"/>
                <a:sym typeface="Architects Daughter"/>
              </a:rPr>
              <a:t>-17, 2023</a:t>
            </a:r>
            <a:endParaRPr sz="1800" b="1" dirty="0">
              <a:solidFill>
                <a:schemeClr val="accent4">
                  <a:lumMod val="50000"/>
                </a:schemeClr>
              </a:solidFill>
              <a:latin typeface="Architects Daughter"/>
              <a:ea typeface="Architects Daughter"/>
              <a:cs typeface="Architects Daughter"/>
              <a:sym typeface="Architects Daughter"/>
            </a:endParaRPr>
          </a:p>
        </p:txBody>
      </p:sp>
      <p:sp>
        <p:nvSpPr>
          <p:cNvPr id="8" name="Google Shape;97;gf5d121f8f5_0_0">
            <a:extLst>
              <a:ext uri="{FF2B5EF4-FFF2-40B4-BE49-F238E27FC236}">
                <a16:creationId xmlns:a16="http://schemas.microsoft.com/office/drawing/2014/main" id="{31CDB39D-D299-ECFE-DA92-38948984B853}"/>
              </a:ext>
            </a:extLst>
          </p:cNvPr>
          <p:cNvSpPr txBox="1"/>
          <p:nvPr/>
        </p:nvSpPr>
        <p:spPr>
          <a:xfrm>
            <a:off x="2303834" y="2116794"/>
            <a:ext cx="29241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dirty="0">
                <a:solidFill>
                  <a:schemeClr val="accent4">
                    <a:lumMod val="50000"/>
                  </a:schemeClr>
                </a:solidFill>
                <a:latin typeface="Bradley Hand" pitchFamily="2" charset="77"/>
                <a:ea typeface="Architects Daughter"/>
                <a:cs typeface="Architects Daughter"/>
                <a:sym typeface="Architects Daughter"/>
              </a:rPr>
              <a:t>Newsletter</a:t>
            </a:r>
            <a:endParaRPr sz="2800" b="1" dirty="0">
              <a:solidFill>
                <a:schemeClr val="accent4">
                  <a:lumMod val="50000"/>
                </a:schemeClr>
              </a:solidFill>
              <a:latin typeface="Bradley Hand" pitchFamily="2" charset="77"/>
              <a:ea typeface="Architects Daughter"/>
              <a:cs typeface="Architects Daughter"/>
              <a:sym typeface="Architects Daughter"/>
            </a:endParaRPr>
          </a:p>
        </p:txBody>
      </p:sp>
    </p:spTree>
    <p:extLst>
      <p:ext uri="{BB962C8B-B14F-4D97-AF65-F5344CB8AC3E}">
        <p14:creationId xmlns:p14="http://schemas.microsoft.com/office/powerpoint/2010/main" val="282455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cket to a field trip&#10;&#10;Description automatically generated">
            <a:extLst>
              <a:ext uri="{FF2B5EF4-FFF2-40B4-BE49-F238E27FC236}">
                <a16:creationId xmlns:a16="http://schemas.microsoft.com/office/drawing/2014/main" id="{195E1F3E-B1D8-3B49-0D48-003C892BDCC2}"/>
              </a:ext>
            </a:extLst>
          </p:cNvPr>
          <p:cNvPicPr>
            <a:picLocks noChangeAspect="1"/>
          </p:cNvPicPr>
          <p:nvPr/>
        </p:nvPicPr>
        <p:blipFill>
          <a:blip r:embed="rId2"/>
          <a:stretch>
            <a:fillRect/>
          </a:stretch>
        </p:blipFill>
        <p:spPr>
          <a:xfrm>
            <a:off x="584200" y="2343150"/>
            <a:ext cx="6604000" cy="5372100"/>
          </a:xfrm>
          <a:prstGeom prst="rect">
            <a:avLst/>
          </a:prstGeom>
        </p:spPr>
      </p:pic>
    </p:spTree>
    <p:extLst>
      <p:ext uri="{BB962C8B-B14F-4D97-AF65-F5344CB8AC3E}">
        <p14:creationId xmlns:p14="http://schemas.microsoft.com/office/powerpoint/2010/main" val="296064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f67464871a_1_0"/>
          <p:cNvPicPr preferRelativeResize="0"/>
          <p:nvPr/>
        </p:nvPicPr>
        <p:blipFill>
          <a:blip r:embed="rId3">
            <a:alphaModFix/>
          </a:blip>
          <a:stretch>
            <a:fillRect/>
          </a:stretch>
        </p:blipFill>
        <p:spPr>
          <a:xfrm>
            <a:off x="0" y="-44824"/>
            <a:ext cx="7772400" cy="10058398"/>
          </a:xfrm>
          <a:prstGeom prst="rect">
            <a:avLst/>
          </a:prstGeom>
          <a:noFill/>
          <a:ln>
            <a:noFill/>
          </a:ln>
        </p:spPr>
      </p:pic>
      <p:sp>
        <p:nvSpPr>
          <p:cNvPr id="85" name="Google Shape;85;gf67464871a_1_0"/>
          <p:cNvSpPr txBox="1"/>
          <p:nvPr/>
        </p:nvSpPr>
        <p:spPr>
          <a:xfrm>
            <a:off x="2228500" y="590550"/>
            <a:ext cx="3413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accent2"/>
                </a:solidFill>
                <a:latin typeface="Architects Daughter"/>
                <a:ea typeface="Architects Daughter"/>
                <a:cs typeface="Architects Daughter"/>
                <a:sym typeface="Architects Daughter"/>
              </a:rPr>
              <a:t>Week of Oct. </a:t>
            </a:r>
            <a:r>
              <a:rPr lang="en-US" b="1" dirty="0">
                <a:solidFill>
                  <a:schemeClr val="accent2"/>
                </a:solidFill>
                <a:latin typeface="Architects Daughter"/>
                <a:ea typeface="Architects Daughter"/>
                <a:cs typeface="Architects Daughter"/>
                <a:sym typeface="Architects Daughter"/>
              </a:rPr>
              <a:t>30</a:t>
            </a:r>
            <a:r>
              <a:rPr lang="en-US" sz="1800" b="1" dirty="0">
                <a:solidFill>
                  <a:schemeClr val="accent2"/>
                </a:solidFill>
                <a:latin typeface="Architects Daughter"/>
                <a:ea typeface="Architects Daughter"/>
                <a:cs typeface="Architects Daughter"/>
                <a:sym typeface="Architects Daughter"/>
              </a:rPr>
              <a:t>-Nov. 3, 2023</a:t>
            </a:r>
            <a:endParaRPr sz="1800" b="1" dirty="0">
              <a:solidFill>
                <a:schemeClr val="accent2"/>
              </a:solidFill>
              <a:latin typeface="Architects Daughter"/>
              <a:ea typeface="Architects Daughter"/>
              <a:cs typeface="Architects Daughter"/>
              <a:sym typeface="Architects Daughter"/>
            </a:endParaRPr>
          </a:p>
        </p:txBody>
      </p:sp>
      <p:sp>
        <p:nvSpPr>
          <p:cNvPr id="86" name="Google Shape;86;gf67464871a_1_0"/>
          <p:cNvSpPr txBox="1"/>
          <p:nvPr/>
        </p:nvSpPr>
        <p:spPr>
          <a:xfrm>
            <a:off x="238125" y="4543425"/>
            <a:ext cx="2257500" cy="50690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Mon., Oct. 30 – Pink Out! Day (wear uniform bottoms)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Tues. Oct. 31 – Halloween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Fri., Nov. 3 – Skate Night</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Thur., Nov. 9 – Veteran’s Day Program @1:45 pm</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Fri., Nov. 10 – No School (Veteran’s Day Observation)</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Families, </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have anyone in your family who has served our country in one of the Armed Forces, please send me their name and branch of service.  We will honor them by adding their name on a star and displaying it for the program.  You can send this information through Remind or email (darnellrr@scsk12.org)</a:t>
            </a:r>
            <a:endParaRPr sz="1200" dirty="0">
              <a:solidFill>
                <a:schemeClr val="dk1"/>
              </a:solidFill>
              <a:latin typeface="Calibri"/>
              <a:ea typeface="Calibri"/>
              <a:cs typeface="Calibri"/>
              <a:sym typeface="Calibri"/>
            </a:endParaRPr>
          </a:p>
        </p:txBody>
      </p:sp>
      <p:sp>
        <p:nvSpPr>
          <p:cNvPr id="87" name="Google Shape;87;gf67464871a_1_0"/>
          <p:cNvSpPr txBox="1"/>
          <p:nvPr/>
        </p:nvSpPr>
        <p:spPr>
          <a:xfrm>
            <a:off x="2724150" y="3131721"/>
            <a:ext cx="2304900"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u="sng" dirty="0">
                <a:solidFill>
                  <a:schemeClr val="dk1"/>
                </a:solidFill>
                <a:latin typeface="Century Gothic"/>
                <a:ea typeface="Century Gothic"/>
                <a:cs typeface="Century Gothic"/>
                <a:sym typeface="Century Gothic"/>
              </a:rPr>
              <a:t>Math</a:t>
            </a:r>
            <a:r>
              <a:rPr lang="en-US" sz="1200" dirty="0">
                <a:solidFill>
                  <a:schemeClr val="dk1"/>
                </a:solidFill>
                <a:latin typeface="Century Gothic"/>
                <a:ea typeface="Century Gothic"/>
                <a:cs typeface="Century Gothic"/>
                <a:sym typeface="Century Gothic"/>
              </a:rPr>
              <a:t>:  </a:t>
            </a:r>
            <a:r>
              <a:rPr lang="en-US" sz="1200" i="1" dirty="0">
                <a:solidFill>
                  <a:schemeClr val="dk1"/>
                </a:solidFill>
                <a:latin typeface="Century Gothic"/>
                <a:ea typeface="Century Gothic"/>
                <a:cs typeface="Century Gothic"/>
                <a:sym typeface="Century Gothic"/>
              </a:rPr>
              <a:t>Topic 5 </a:t>
            </a:r>
            <a:r>
              <a:rPr lang="en-US" i="1" dirty="0">
                <a:solidFill>
                  <a:schemeClr val="dk1"/>
                </a:solidFill>
                <a:latin typeface="Century Gothic"/>
                <a:ea typeface="Century Gothic"/>
                <a:cs typeface="Century Gothic"/>
                <a:sym typeface="Century Gothic"/>
              </a:rPr>
              <a:t> </a:t>
            </a:r>
            <a:endParaRPr i="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000" i="1" dirty="0">
                <a:solidFill>
                  <a:schemeClr val="dk1"/>
                </a:solidFill>
                <a:latin typeface="Century Gothic"/>
                <a:ea typeface="Century Gothic"/>
                <a:cs typeface="Century Gothic"/>
                <a:sym typeface="Century Gothic"/>
              </a:rPr>
              <a:t>Properties of Multiplication and Division and Solving Problems</a:t>
            </a:r>
            <a:endParaRPr sz="1000" i="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entury Gothic"/>
                <a:ea typeface="Century Gothic"/>
                <a:cs typeface="Century Gothic"/>
                <a:sym typeface="Century Gothic"/>
              </a:rPr>
              <a:t>Monday</a:t>
            </a:r>
            <a:r>
              <a:rPr lang="en-US" sz="1400" dirty="0">
                <a:solidFill>
                  <a:schemeClr val="dk1"/>
                </a:solidFill>
                <a:latin typeface="Century Gothic"/>
                <a:ea typeface="Century Gothic"/>
                <a:cs typeface="Century Gothic"/>
                <a:sym typeface="Century Gothic"/>
              </a:rPr>
              <a:t> – Lessons 5-3:  Use strategies to multiply</a:t>
            </a: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entury Gothic"/>
                <a:ea typeface="Century Gothic"/>
                <a:cs typeface="Century Gothic"/>
                <a:sym typeface="Century Gothic"/>
              </a:rPr>
              <a:t>Tuesday</a:t>
            </a:r>
            <a:r>
              <a:rPr lang="en-US" sz="1400" dirty="0">
                <a:solidFill>
                  <a:schemeClr val="dk1"/>
                </a:solidFill>
                <a:latin typeface="Century Gothic"/>
                <a:ea typeface="Century Gothic"/>
                <a:cs typeface="Century Gothic"/>
                <a:sym typeface="Century Gothic"/>
              </a:rPr>
              <a:t> - Lessons 5-4:  Solve Word Problems </a:t>
            </a:r>
            <a:r>
              <a:rPr lang="en-US" sz="1400" dirty="0" err="1">
                <a:solidFill>
                  <a:schemeClr val="dk1"/>
                </a:solidFill>
                <a:latin typeface="Century Gothic"/>
                <a:ea typeface="Century Gothic"/>
                <a:cs typeface="Century Gothic"/>
                <a:sym typeface="Century Gothic"/>
              </a:rPr>
              <a:t>mult</a:t>
            </a:r>
            <a:r>
              <a:rPr lang="en-US" sz="1400" dirty="0">
                <a:solidFill>
                  <a:schemeClr val="dk1"/>
                </a:solidFill>
                <a:latin typeface="Century Gothic"/>
                <a:ea typeface="Century Gothic"/>
                <a:cs typeface="Century Gothic"/>
                <a:sym typeface="Century Gothic"/>
              </a:rPr>
              <a:t>/div facts</a:t>
            </a:r>
            <a:endParaRPr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entury Gothic"/>
                <a:ea typeface="Century Gothic"/>
                <a:cs typeface="Century Gothic"/>
                <a:sym typeface="Century Gothic"/>
              </a:rPr>
              <a:t>Wednesday</a:t>
            </a:r>
            <a:r>
              <a:rPr lang="en-US" sz="1400" dirty="0">
                <a:solidFill>
                  <a:schemeClr val="dk1"/>
                </a:solidFill>
                <a:latin typeface="Century Gothic"/>
                <a:ea typeface="Century Gothic"/>
                <a:cs typeface="Century Gothic"/>
                <a:sym typeface="Century Gothic"/>
              </a:rPr>
              <a:t> – Lessons 5-5Write Multiplication and Division Stories</a:t>
            </a:r>
            <a:endParaRPr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1"/>
                </a:solidFill>
                <a:latin typeface="Century Gothic"/>
                <a:ea typeface="Century Gothic"/>
                <a:cs typeface="Century Gothic"/>
                <a:sym typeface="Century Gothic"/>
              </a:rPr>
              <a:t>Thursday</a:t>
            </a:r>
            <a:r>
              <a:rPr lang="en-US" sz="1400" dirty="0">
                <a:solidFill>
                  <a:schemeClr val="dk1"/>
                </a:solidFill>
                <a:latin typeface="Century Gothic"/>
                <a:ea typeface="Century Gothic"/>
                <a:cs typeface="Century Gothic"/>
                <a:sym typeface="Century Gothic"/>
              </a:rPr>
              <a:t> – Topic 5 Test</a:t>
            </a:r>
            <a:endParaRPr sz="14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400" b="1" dirty="0">
                <a:solidFill>
                  <a:schemeClr val="dk1"/>
                </a:solidFill>
                <a:latin typeface="Century Gothic"/>
                <a:ea typeface="Century Gothic"/>
                <a:cs typeface="Century Gothic"/>
                <a:sym typeface="Century Gothic"/>
              </a:rPr>
              <a:t>Friday</a:t>
            </a:r>
            <a:r>
              <a:rPr lang="en-US" sz="1400" dirty="0">
                <a:solidFill>
                  <a:schemeClr val="dk1"/>
                </a:solidFill>
                <a:latin typeface="Century Gothic"/>
                <a:ea typeface="Century Gothic"/>
                <a:cs typeface="Century Gothic"/>
                <a:sym typeface="Century Gothic"/>
              </a:rPr>
              <a:t> – Topic 6-1:  Area with unit squares</a:t>
            </a:r>
            <a:endParaRPr sz="1400" dirty="0">
              <a:solidFill>
                <a:schemeClr val="dk1"/>
              </a:solidFill>
              <a:latin typeface="Century Gothic"/>
              <a:ea typeface="Century Gothic"/>
              <a:cs typeface="Century Gothic"/>
              <a:sym typeface="Century Gothic"/>
            </a:endParaRPr>
          </a:p>
        </p:txBody>
      </p:sp>
      <p:sp>
        <p:nvSpPr>
          <p:cNvPr id="88" name="Google Shape;88;gf67464871a_1_0"/>
          <p:cNvSpPr txBox="1"/>
          <p:nvPr/>
        </p:nvSpPr>
        <p:spPr>
          <a:xfrm>
            <a:off x="5348250" y="3876675"/>
            <a:ext cx="2087100" cy="214902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i="1" u="sng" dirty="0">
                <a:solidFill>
                  <a:schemeClr val="dk1"/>
                </a:solidFill>
                <a:latin typeface="Century Gothic"/>
                <a:ea typeface="Century Gothic"/>
                <a:cs typeface="Century Gothic"/>
                <a:sym typeface="Century Gothic"/>
              </a:rPr>
              <a:t>Homework</a:t>
            </a:r>
            <a:r>
              <a:rPr lang="en-US" sz="1300" dirty="0">
                <a:solidFill>
                  <a:schemeClr val="dk1"/>
                </a:solidFill>
                <a:latin typeface="Century Gothic"/>
                <a:ea typeface="Century Gothic"/>
                <a:cs typeface="Century Gothic"/>
                <a:sym typeface="Century Gothic"/>
              </a:rPr>
              <a:t> - Math packet due Friday</a:t>
            </a:r>
            <a:endParaRPr sz="1300" b="1" u="sng"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lang="en-US" sz="1300" b="1" u="sng"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300" b="1" u="sng" dirty="0">
                <a:solidFill>
                  <a:schemeClr val="dk1"/>
                </a:solidFill>
                <a:latin typeface="Century Gothic"/>
                <a:ea typeface="Century Gothic"/>
                <a:cs typeface="Century Gothic"/>
                <a:sym typeface="Century Gothic"/>
              </a:rPr>
              <a:t>Science</a:t>
            </a:r>
            <a:r>
              <a:rPr lang="en-US" sz="1300" dirty="0">
                <a:solidFill>
                  <a:schemeClr val="dk1"/>
                </a:solidFill>
                <a:latin typeface="Century Gothic"/>
                <a:ea typeface="Century Gothic"/>
                <a:cs typeface="Century Gothic"/>
                <a:sym typeface="Century Gothic"/>
              </a:rPr>
              <a:t> Energy – no homework</a:t>
            </a: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100" b="1" u="sng" dirty="0">
                <a:solidFill>
                  <a:schemeClr val="dk1"/>
                </a:solidFill>
                <a:latin typeface="Century Gothic"/>
                <a:ea typeface="Century Gothic"/>
                <a:cs typeface="Century Gothic"/>
                <a:sym typeface="Century Gothic"/>
              </a:rPr>
              <a:t>Open Book/Notes  Quiz on energy this Wednesday (tentative)</a:t>
            </a:r>
            <a:endParaRPr sz="1300" dirty="0">
              <a:solidFill>
                <a:schemeClr val="dk1"/>
              </a:solidFill>
              <a:latin typeface="Century Gothic"/>
              <a:ea typeface="Century Gothic"/>
              <a:cs typeface="Century Gothic"/>
              <a:sym typeface="Century Gothic"/>
            </a:endParaRPr>
          </a:p>
        </p:txBody>
      </p:sp>
      <p:sp>
        <p:nvSpPr>
          <p:cNvPr id="89" name="Google Shape;89;gf67464871a_1_0"/>
          <p:cNvSpPr txBox="1"/>
          <p:nvPr/>
        </p:nvSpPr>
        <p:spPr>
          <a:xfrm>
            <a:off x="2429302" y="7594421"/>
            <a:ext cx="2304900" cy="379304"/>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Architects Daughter"/>
              <a:buChar char="•"/>
            </a:pPr>
            <a:r>
              <a:rPr lang="en-US" sz="1100" u="sng" dirty="0">
                <a:solidFill>
                  <a:schemeClr val="dk1"/>
                </a:solidFill>
                <a:latin typeface="Architects Daughter"/>
                <a:ea typeface="Architects Daughter"/>
                <a:cs typeface="Architects Daughter"/>
                <a:sym typeface="Architects Daughter"/>
              </a:rPr>
              <a:t>Scroll Down for larger pic</a:t>
            </a:r>
            <a:endParaRPr sz="1100" dirty="0">
              <a:latin typeface="Calibri"/>
              <a:ea typeface="Calibri"/>
              <a:cs typeface="Calibri"/>
              <a:sym typeface="Calibri"/>
            </a:endParaRPr>
          </a:p>
        </p:txBody>
      </p:sp>
      <p:pic>
        <p:nvPicPr>
          <p:cNvPr id="2" name="Picture 1" descr="A ticket to a field trip&#10;&#10;Description automatically generated">
            <a:extLst>
              <a:ext uri="{FF2B5EF4-FFF2-40B4-BE49-F238E27FC236}">
                <a16:creationId xmlns:a16="http://schemas.microsoft.com/office/drawing/2014/main" id="{66356CB0-14FB-43DA-3817-AB2807B96644}"/>
              </a:ext>
            </a:extLst>
          </p:cNvPr>
          <p:cNvPicPr>
            <a:picLocks noChangeAspect="1"/>
          </p:cNvPicPr>
          <p:nvPr/>
        </p:nvPicPr>
        <p:blipFill>
          <a:blip r:embed="rId4"/>
          <a:stretch>
            <a:fillRect/>
          </a:stretch>
        </p:blipFill>
        <p:spPr>
          <a:xfrm>
            <a:off x="4604658" y="7529105"/>
            <a:ext cx="2879679" cy="23425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Google Shape;97;gf5d121f8f5_0_0">
            <a:extLst>
              <a:ext uri="{FF2B5EF4-FFF2-40B4-BE49-F238E27FC236}">
                <a16:creationId xmlns:a16="http://schemas.microsoft.com/office/drawing/2014/main" id="{59947361-7091-A2C1-E2EE-1CAA21D6AA03}"/>
              </a:ext>
            </a:extLst>
          </p:cNvPr>
          <p:cNvSpPr txBox="1"/>
          <p:nvPr/>
        </p:nvSpPr>
        <p:spPr>
          <a:xfrm>
            <a:off x="1655959" y="582461"/>
            <a:ext cx="475725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halkduster" panose="03050602040202020205" pitchFamily="66" charset="77"/>
                <a:ea typeface="Architects Daughter"/>
                <a:cs typeface="AkayaTelivigala" pitchFamily="2" charset="77"/>
                <a:sym typeface="Architects Daughter"/>
              </a:rPr>
              <a:t>Week of Oct. 2-6, 2023</a:t>
            </a:r>
            <a:endParaRPr sz="2000" b="1" dirty="0">
              <a:latin typeface="Chalkduster" panose="03050602040202020205" pitchFamily="66" charset="77"/>
              <a:ea typeface="Architects Daughter"/>
              <a:cs typeface="AkayaTelivigala" pitchFamily="2" charset="77"/>
              <a:sym typeface="Architects Daughter"/>
            </a:endParaRPr>
          </a:p>
        </p:txBody>
      </p:sp>
      <p:sp>
        <p:nvSpPr>
          <p:cNvPr id="8" name="TextBox 7">
            <a:extLst>
              <a:ext uri="{FF2B5EF4-FFF2-40B4-BE49-F238E27FC236}">
                <a16:creationId xmlns:a16="http://schemas.microsoft.com/office/drawing/2014/main" id="{425688CA-69E3-14FA-5915-9C597EB42B06}"/>
              </a:ext>
            </a:extLst>
          </p:cNvPr>
          <p:cNvSpPr txBox="1"/>
          <p:nvPr/>
        </p:nvSpPr>
        <p:spPr>
          <a:xfrm>
            <a:off x="257702" y="3970359"/>
            <a:ext cx="2180698" cy="2795573"/>
          </a:xfrm>
          <a:prstGeom prst="rect">
            <a:avLst/>
          </a:prstGeom>
          <a:noFill/>
        </p:spPr>
        <p:txBody>
          <a:bodyPr wrap="square" rtlCol="0">
            <a:spAutoFit/>
          </a:bodyPr>
          <a:lstStyle/>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		</a:t>
            </a:r>
            <a:r>
              <a:rPr lang="en-US" sz="1400" b="1" u="sng" dirty="0">
                <a:solidFill>
                  <a:schemeClr val="dk1"/>
                </a:solidFill>
                <a:latin typeface="Century Gothic"/>
                <a:ea typeface="Century Gothic"/>
                <a:cs typeface="Century Gothic"/>
                <a:sym typeface="Century Gothic"/>
              </a:rPr>
              <a:t>Math</a:t>
            </a:r>
            <a:r>
              <a:rPr lang="en-US" sz="1400" dirty="0">
                <a:solidFill>
                  <a:schemeClr val="dk1"/>
                </a:solidFill>
                <a:latin typeface="Century Gothic"/>
                <a:ea typeface="Century Gothic"/>
                <a:cs typeface="Century Gothic"/>
                <a:sym typeface="Century Gothic"/>
              </a:rPr>
              <a:t>:  </a:t>
            </a:r>
            <a:endParaRPr lang="en-US" sz="1400" i="1" dirty="0">
              <a:solidFill>
                <a:schemeClr val="dk1"/>
              </a:solidFill>
              <a:latin typeface="Century Gothic"/>
              <a:ea typeface="Century Gothic"/>
              <a:cs typeface="Century Gothic"/>
              <a:sym typeface="Century Gothic"/>
            </a:endParaRPr>
          </a:p>
          <a:p>
            <a:pPr lvl="0">
              <a:lnSpc>
                <a:spcPct val="115000"/>
              </a:lnSpc>
              <a:buClr>
                <a:schemeClr val="dk1"/>
              </a:buClr>
              <a:buSzPts val="1100"/>
            </a:pPr>
            <a:r>
              <a:rPr lang="en-US" sz="1400" i="1" dirty="0">
                <a:solidFill>
                  <a:schemeClr val="dk1"/>
                </a:solidFill>
                <a:latin typeface="Century Gothic"/>
                <a:ea typeface="Century Gothic"/>
                <a:cs typeface="Century Gothic"/>
                <a:sym typeface="Century Gothic"/>
              </a:rPr>
              <a:t>Topic 4 – Multiplication and Division Facts</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Monday</a:t>
            </a:r>
            <a:r>
              <a:rPr lang="en-US" sz="1400" dirty="0">
                <a:solidFill>
                  <a:schemeClr val="dk1"/>
                </a:solidFill>
                <a:latin typeface="Century Gothic"/>
                <a:ea typeface="Century Gothic"/>
                <a:cs typeface="Century Gothic"/>
                <a:sym typeface="Century Gothic"/>
              </a:rPr>
              <a:t> – 4-2 Using multiplication to 	</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Tuesday</a:t>
            </a:r>
            <a:r>
              <a:rPr lang="en-US" sz="1400" dirty="0">
                <a:solidFill>
                  <a:schemeClr val="dk1"/>
                </a:solidFill>
                <a:latin typeface="Century Gothic"/>
                <a:ea typeface="Century Gothic"/>
                <a:cs typeface="Century Gothic"/>
                <a:sym typeface="Century Gothic"/>
              </a:rPr>
              <a:t> – </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Wednesday</a:t>
            </a:r>
            <a:r>
              <a:rPr lang="en-US" sz="1400" dirty="0">
                <a:solidFill>
                  <a:schemeClr val="dk1"/>
                </a:solidFill>
                <a:latin typeface="Century Gothic"/>
                <a:ea typeface="Century Gothic"/>
                <a:cs typeface="Century Gothic"/>
                <a:sym typeface="Century Gothic"/>
              </a:rPr>
              <a:t> – Review</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Thursday</a:t>
            </a:r>
            <a:r>
              <a:rPr lang="en-US" sz="1400" dirty="0">
                <a:solidFill>
                  <a:schemeClr val="dk1"/>
                </a:solidFill>
                <a:latin typeface="Century Gothic"/>
                <a:ea typeface="Century Gothic"/>
                <a:cs typeface="Century Gothic"/>
                <a:sym typeface="Century Gothic"/>
              </a:rPr>
              <a:t> – Topic 4 Part 1 Test</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Friday</a:t>
            </a:r>
            <a:r>
              <a:rPr lang="en-US" sz="1400" dirty="0">
                <a:solidFill>
                  <a:schemeClr val="dk1"/>
                </a:solidFill>
                <a:latin typeface="Century Gothic"/>
                <a:ea typeface="Century Gothic"/>
                <a:cs typeface="Century Gothic"/>
                <a:sym typeface="Century Gothic"/>
              </a:rPr>
              <a:t> – Place Value Review/ Math Mystery</a:t>
            </a:r>
          </a:p>
        </p:txBody>
      </p:sp>
      <p:sp>
        <p:nvSpPr>
          <p:cNvPr id="9" name="TextBox 8">
            <a:extLst>
              <a:ext uri="{FF2B5EF4-FFF2-40B4-BE49-F238E27FC236}">
                <a16:creationId xmlns:a16="http://schemas.microsoft.com/office/drawing/2014/main" id="{C6C90789-B1C2-77D4-A7E2-5B08538AFEA1}"/>
              </a:ext>
            </a:extLst>
          </p:cNvPr>
          <p:cNvSpPr txBox="1"/>
          <p:nvPr/>
        </p:nvSpPr>
        <p:spPr>
          <a:xfrm>
            <a:off x="5286750" y="3740776"/>
            <a:ext cx="2170198" cy="2246769"/>
          </a:xfrm>
          <a:prstGeom prst="rect">
            <a:avLst/>
          </a:prstGeom>
          <a:noFill/>
        </p:spPr>
        <p:txBody>
          <a:bodyPr wrap="square" rtlCol="0">
            <a:spAutoFit/>
          </a:bodyPr>
          <a:lstStyle/>
          <a:p>
            <a:pPr lvl="0">
              <a:buClr>
                <a:srgbClr val="000000"/>
              </a:buClr>
              <a:buSzPts val="1400"/>
            </a:pPr>
            <a:endParaRPr lang="en-US" sz="1400" dirty="0">
              <a:solidFill>
                <a:schemeClr val="dk1"/>
              </a:solidFill>
              <a:latin typeface="Century Gothic" panose="020B0502020202020204" pitchFamily="34" charset="0"/>
              <a:ea typeface="Arial"/>
              <a:cs typeface="Calibri"/>
              <a:sym typeface="Calibri"/>
            </a:endParaRPr>
          </a:p>
          <a:p>
            <a:pPr lvl="0">
              <a:buClr>
                <a:srgbClr val="000000"/>
              </a:buClr>
              <a:buSzPts val="1400"/>
            </a:pPr>
            <a:r>
              <a:rPr lang="en-US" sz="1400" b="1" dirty="0">
                <a:solidFill>
                  <a:srgbClr val="000000"/>
                </a:solidFill>
                <a:latin typeface="Century Gothic" panose="020B0502020202020204" pitchFamily="34" charset="0"/>
                <a:ea typeface="Arial"/>
                <a:cs typeface="Arial"/>
                <a:sym typeface="Arial"/>
              </a:rPr>
              <a:t>Homework:</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u="sng" dirty="0">
                <a:solidFill>
                  <a:srgbClr val="000000"/>
                </a:solidFill>
                <a:latin typeface="Century Gothic" panose="020B0502020202020204" pitchFamily="34" charset="0"/>
                <a:ea typeface="Arial"/>
                <a:cs typeface="Arial"/>
                <a:sym typeface="Arial"/>
              </a:rPr>
              <a:t>Math:</a:t>
            </a:r>
            <a:r>
              <a:rPr lang="en-US" sz="1400" dirty="0">
                <a:solidFill>
                  <a:srgbClr val="000000"/>
                </a:solidFill>
                <a:latin typeface="Century Gothic" panose="020B0502020202020204" pitchFamily="34" charset="0"/>
                <a:ea typeface="Arial"/>
                <a:cs typeface="Arial"/>
                <a:sym typeface="Arial"/>
              </a:rPr>
              <a:t>  Homework packet due Friday.  This is a study guide for our upcoming Topic 4 test this Thursday.  Questions will look exactly like the ones in the homework.</a:t>
            </a:r>
            <a:endParaRPr lang="en-US" sz="1200" dirty="0">
              <a:solidFill>
                <a:srgbClr val="000000"/>
              </a:solidFill>
              <a:latin typeface="Century Gothic" panose="020B0502020202020204" pitchFamily="34" charset="0"/>
              <a:ea typeface="Arial"/>
              <a:cs typeface="Arial"/>
              <a:sym typeface="Arial"/>
            </a:endParaRPr>
          </a:p>
        </p:txBody>
      </p:sp>
      <p:sp>
        <p:nvSpPr>
          <p:cNvPr id="10" name="TextBox 9">
            <a:extLst>
              <a:ext uri="{FF2B5EF4-FFF2-40B4-BE49-F238E27FC236}">
                <a16:creationId xmlns:a16="http://schemas.microsoft.com/office/drawing/2014/main" id="{DF46F220-62C8-6AF3-1808-AED09A9CC35F}"/>
              </a:ext>
            </a:extLst>
          </p:cNvPr>
          <p:cNvSpPr txBox="1"/>
          <p:nvPr/>
        </p:nvSpPr>
        <p:spPr>
          <a:xfrm>
            <a:off x="2801101" y="3417611"/>
            <a:ext cx="2170198" cy="1600438"/>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Science</a:t>
            </a:r>
            <a:r>
              <a:rPr lang="en-US" sz="1400" dirty="0">
                <a:solidFill>
                  <a:schemeClr val="dk1"/>
                </a:solidFill>
                <a:latin typeface="Century Gothic" panose="020B0502020202020204" pitchFamily="34" charset="0"/>
                <a:ea typeface="Calibri"/>
                <a:cs typeface="Calibri"/>
                <a:sym typeface="Calibri"/>
              </a:rPr>
              <a:t> </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Unit 1 Lesson 2 cont. </a:t>
            </a:r>
            <a:r>
              <a:rPr lang="en-US" sz="1400" dirty="0">
                <a:solidFill>
                  <a:schemeClr val="dk1"/>
                </a:solidFill>
                <a:latin typeface="Century Gothic" panose="020B0502020202020204" pitchFamily="34" charset="0"/>
                <a:ea typeface="Calibri"/>
                <a:cs typeface="Calibri"/>
                <a:sym typeface="Calibri"/>
              </a:rPr>
              <a:t>– </a:t>
            </a: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Lesson 3: </a:t>
            </a:r>
            <a:r>
              <a:rPr lang="en-US" sz="1400" dirty="0">
                <a:solidFill>
                  <a:schemeClr val="dk1"/>
                </a:solidFill>
                <a:latin typeface="Century Gothic" panose="020B0502020202020204" pitchFamily="34" charset="0"/>
                <a:ea typeface="Calibri"/>
                <a:cs typeface="Calibri"/>
                <a:sym typeface="Calibri"/>
              </a:rPr>
              <a:t> </a:t>
            </a:r>
          </a:p>
          <a:p>
            <a:pPr lvl="0">
              <a:buClr>
                <a:srgbClr val="000000"/>
              </a:buClr>
              <a:buSzPts val="1400"/>
            </a:pPr>
            <a:r>
              <a:rPr lang="en-US" sz="1400" i="1" u="sng" dirty="0">
                <a:solidFill>
                  <a:schemeClr val="dk1"/>
                </a:solidFill>
                <a:latin typeface="Century Gothic" panose="020B0502020202020204" pitchFamily="34" charset="0"/>
                <a:ea typeface="Calibri"/>
                <a:cs typeface="Calibri"/>
                <a:sym typeface="Calibri"/>
              </a:rPr>
              <a:t>Chemical and</a:t>
            </a:r>
          </a:p>
          <a:p>
            <a:pPr lvl="0">
              <a:buClr>
                <a:srgbClr val="000000"/>
              </a:buClr>
              <a:buSzPts val="1400"/>
            </a:pPr>
            <a:r>
              <a:rPr lang="en-US" sz="1400" i="1" u="sng" dirty="0">
                <a:solidFill>
                  <a:schemeClr val="dk1"/>
                </a:solidFill>
                <a:latin typeface="Century Gothic" panose="020B0502020202020204" pitchFamily="34" charset="0"/>
                <a:ea typeface="Calibri"/>
                <a:cs typeface="Calibri"/>
                <a:sym typeface="Calibri"/>
              </a:rPr>
              <a:t>Physical Changes</a:t>
            </a:r>
          </a:p>
          <a:p>
            <a:pPr lvl="0">
              <a:buClr>
                <a:srgbClr val="000000"/>
              </a:buClr>
              <a:buSzPts val="1400"/>
            </a:pPr>
            <a:endParaRPr lang="en-US" sz="14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Quiz on Friday</a:t>
            </a:r>
          </a:p>
        </p:txBody>
      </p:sp>
      <p:sp>
        <p:nvSpPr>
          <p:cNvPr id="11" name="Google Shape;98;gf5d121f8f5_0_0">
            <a:extLst>
              <a:ext uri="{FF2B5EF4-FFF2-40B4-BE49-F238E27FC236}">
                <a16:creationId xmlns:a16="http://schemas.microsoft.com/office/drawing/2014/main" id="{ED414803-7FA2-8BEA-0E77-B5642F45DB89}"/>
              </a:ext>
            </a:extLst>
          </p:cNvPr>
          <p:cNvSpPr txBox="1"/>
          <p:nvPr/>
        </p:nvSpPr>
        <p:spPr>
          <a:xfrm>
            <a:off x="2532901" y="7608922"/>
            <a:ext cx="2801101" cy="609367"/>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200" b="1" dirty="0">
                <a:solidFill>
                  <a:schemeClr val="dk1"/>
                </a:solidFill>
                <a:latin typeface="Architects Daughter"/>
                <a:ea typeface="Architects Daughter"/>
                <a:cs typeface="Architects Daughter"/>
                <a:sym typeface="Architects Daughter"/>
              </a:rPr>
              <a:t>WATER BOTTLES</a:t>
            </a:r>
            <a:r>
              <a:rPr lang="en-US" sz="1200" dirty="0">
                <a:solidFill>
                  <a:schemeClr val="dk1"/>
                </a:solidFill>
                <a:latin typeface="Architects Daughter"/>
                <a:ea typeface="Architects Daughter"/>
                <a:cs typeface="Architects Daughter"/>
                <a:sym typeface="Architects Daughter"/>
              </a:rPr>
              <a:t>:  Please bring a refillable water bottle each day. </a:t>
            </a:r>
            <a:endParaRPr sz="1200" dirty="0">
              <a:solidFill>
                <a:schemeClr val="dk1"/>
              </a:solidFill>
              <a:latin typeface="Architects Daughter"/>
              <a:ea typeface="Architects Daughter"/>
              <a:cs typeface="Architects Daughter"/>
              <a:sym typeface="Architects Daughter"/>
            </a:endParaRPr>
          </a:p>
        </p:txBody>
      </p:sp>
      <p:sp>
        <p:nvSpPr>
          <p:cNvPr id="13" name="TextBox 12">
            <a:extLst>
              <a:ext uri="{FF2B5EF4-FFF2-40B4-BE49-F238E27FC236}">
                <a16:creationId xmlns:a16="http://schemas.microsoft.com/office/drawing/2014/main" id="{A825BB07-FFCE-034C-08A5-E622FAD99CE0}"/>
              </a:ext>
            </a:extLst>
          </p:cNvPr>
          <p:cNvSpPr txBox="1"/>
          <p:nvPr/>
        </p:nvSpPr>
        <p:spPr>
          <a:xfrm>
            <a:off x="2801101" y="5040352"/>
            <a:ext cx="1793394" cy="923330"/>
          </a:xfrm>
          <a:prstGeom prst="rect">
            <a:avLst/>
          </a:prstGeom>
          <a:noFill/>
        </p:spPr>
        <p:txBody>
          <a:bodyPr wrap="square" rtlCol="0">
            <a:spAutoFit/>
          </a:bodyPr>
          <a:lstStyle/>
          <a:p>
            <a:r>
              <a:rPr lang="en-US" dirty="0">
                <a:hlinkClick r:id="rId3"/>
              </a:rPr>
              <a:t>Click here for Mrs. Dollar’s Class Website</a:t>
            </a:r>
            <a:endParaRPr lang="en-US" dirty="0"/>
          </a:p>
        </p:txBody>
      </p:sp>
      <p:sp>
        <p:nvSpPr>
          <p:cNvPr id="3" name="Google Shape;96;gf5d121f8f5_0_0">
            <a:extLst>
              <a:ext uri="{FF2B5EF4-FFF2-40B4-BE49-F238E27FC236}">
                <a16:creationId xmlns:a16="http://schemas.microsoft.com/office/drawing/2014/main" id="{EAABFF4C-107A-138A-D33A-2746E78BC316}"/>
              </a:ext>
            </a:extLst>
          </p:cNvPr>
          <p:cNvSpPr txBox="1"/>
          <p:nvPr/>
        </p:nvSpPr>
        <p:spPr>
          <a:xfrm>
            <a:off x="2801101" y="8161893"/>
            <a:ext cx="3315140" cy="142343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400" b="1" i="1" u="sng"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10/02-10/06 - Book Fair</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10/05 – Family Reading Night</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10/09-10/13 Fall Break</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10/21 – Trunk or Treat 3:00 pm</a:t>
            </a:r>
          </a:p>
        </p:txBody>
      </p:sp>
    </p:spTree>
    <p:extLst>
      <p:ext uri="{BB962C8B-B14F-4D97-AF65-F5344CB8AC3E}">
        <p14:creationId xmlns:p14="http://schemas.microsoft.com/office/powerpoint/2010/main" val="299533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06"/>
            <a:ext cx="7772400" cy="10058400"/>
          </a:xfrm>
          <a:prstGeom prst="rect">
            <a:avLst/>
          </a:prstGeom>
        </p:spPr>
      </p:pic>
      <p:sp>
        <p:nvSpPr>
          <p:cNvPr id="5" name="TextBox 4"/>
          <p:cNvSpPr txBox="1"/>
          <p:nvPr/>
        </p:nvSpPr>
        <p:spPr>
          <a:xfrm>
            <a:off x="257701" y="3970359"/>
            <a:ext cx="2280275" cy="5025415"/>
          </a:xfrm>
          <a:prstGeom prst="rect">
            <a:avLst/>
          </a:prstGeom>
          <a:noFill/>
        </p:spPr>
        <p:txBody>
          <a:bodyPr wrap="square" rtlCol="0">
            <a:spAutoFit/>
          </a:bodyPr>
          <a:lstStyle/>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		</a:t>
            </a:r>
            <a:r>
              <a:rPr lang="en-US" sz="1400" b="1" u="sng" dirty="0">
                <a:solidFill>
                  <a:schemeClr val="dk1"/>
                </a:solidFill>
                <a:latin typeface="Century Gothic"/>
                <a:ea typeface="Century Gothic"/>
                <a:cs typeface="Century Gothic"/>
                <a:sym typeface="Century Gothic"/>
              </a:rPr>
              <a:t>Math</a:t>
            </a:r>
            <a:r>
              <a:rPr lang="en-US" sz="1400" dirty="0">
                <a:solidFill>
                  <a:schemeClr val="dk1"/>
                </a:solidFill>
                <a:latin typeface="Century Gothic"/>
                <a:ea typeface="Century Gothic"/>
                <a:cs typeface="Century Gothic"/>
                <a:sym typeface="Century Gothic"/>
              </a:rPr>
              <a:t>:  </a:t>
            </a:r>
            <a:r>
              <a:rPr lang="en-US" sz="1400" i="1" dirty="0">
                <a:solidFill>
                  <a:schemeClr val="dk1"/>
                </a:solidFill>
                <a:latin typeface="Century Gothic"/>
                <a:ea typeface="Century Gothic"/>
                <a:cs typeface="Century Gothic"/>
                <a:sym typeface="Century Gothic"/>
              </a:rPr>
              <a:t>Topic 4 – Using Multiplication to Divide</a:t>
            </a:r>
          </a:p>
          <a:p>
            <a:pPr lvl="0">
              <a:lnSpc>
                <a:spcPct val="115000"/>
              </a:lnSpc>
              <a:buClr>
                <a:schemeClr val="dk1"/>
              </a:buClr>
              <a:buSzPts val="1100"/>
            </a:pPr>
            <a:endParaRPr lang="en-US" sz="1400" b="1" i="1" dirty="0">
              <a:solidFill>
                <a:schemeClr val="dk1"/>
              </a:solidFill>
              <a:latin typeface="Century Gothic"/>
              <a:ea typeface="Century Gothic"/>
              <a:cs typeface="Century Gothic"/>
              <a:sym typeface="Century Gothic"/>
            </a:endParaRP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Monday</a:t>
            </a:r>
            <a:r>
              <a:rPr lang="en-US" sz="1400" dirty="0">
                <a:solidFill>
                  <a:schemeClr val="dk1"/>
                </a:solidFill>
                <a:latin typeface="Century Gothic"/>
                <a:ea typeface="Century Gothic"/>
                <a:cs typeface="Century Gothic"/>
                <a:sym typeface="Century Gothic"/>
              </a:rPr>
              <a:t> – Topic 3 Skills Review</a:t>
            </a:r>
            <a:endParaRPr lang="en-US" sz="1400" u="sng" dirty="0">
              <a:solidFill>
                <a:schemeClr val="dk1"/>
              </a:solidFill>
              <a:latin typeface="Century Gothic"/>
              <a:ea typeface="Century Gothic"/>
              <a:cs typeface="Century Gothic"/>
              <a:sym typeface="Century Gothic"/>
            </a:endParaRP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Tuesday</a:t>
            </a:r>
            <a:r>
              <a:rPr lang="en-US" sz="1400" dirty="0">
                <a:solidFill>
                  <a:schemeClr val="dk1"/>
                </a:solidFill>
                <a:latin typeface="Century Gothic"/>
                <a:ea typeface="Century Gothic"/>
                <a:cs typeface="Century Gothic"/>
                <a:sym typeface="Century Gothic"/>
              </a:rPr>
              <a:t> – Math Mastery Connect (district wide common assessment)</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Wednesday</a:t>
            </a:r>
            <a:r>
              <a:rPr lang="en-US" sz="1400" dirty="0">
                <a:solidFill>
                  <a:schemeClr val="dk1"/>
                </a:solidFill>
                <a:latin typeface="Century Gothic"/>
                <a:ea typeface="Century Gothic"/>
                <a:cs typeface="Century Gothic"/>
                <a:sym typeface="Century Gothic"/>
              </a:rPr>
              <a:t> – </a:t>
            </a:r>
          </a:p>
          <a:p>
            <a:pPr lvl="0">
              <a:lnSpc>
                <a:spcPct val="115000"/>
              </a:lnSpc>
              <a:buClr>
                <a:schemeClr val="dk1"/>
              </a:buClr>
              <a:buSzPts val="1100"/>
            </a:pPr>
            <a:r>
              <a:rPr lang="en-US" sz="1400" dirty="0">
                <a:solidFill>
                  <a:schemeClr val="dk1"/>
                </a:solidFill>
                <a:latin typeface="Century Gothic"/>
                <a:ea typeface="Century Gothic"/>
                <a:cs typeface="Century Gothic"/>
                <a:sym typeface="Century Gothic"/>
              </a:rPr>
              <a:t>Topic 4 Lesson 1 Relate Multiplication and Division</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Thursday</a:t>
            </a:r>
            <a:r>
              <a:rPr lang="en-US" sz="1400" dirty="0">
                <a:solidFill>
                  <a:schemeClr val="dk1"/>
                </a:solidFill>
                <a:latin typeface="Century Gothic"/>
                <a:ea typeface="Century Gothic"/>
                <a:cs typeface="Century Gothic"/>
                <a:sym typeface="Century Gothic"/>
              </a:rPr>
              <a:t> – </a:t>
            </a:r>
            <a:br>
              <a:rPr lang="en-US" sz="1400" dirty="0">
                <a:solidFill>
                  <a:schemeClr val="dk1"/>
                </a:solidFill>
                <a:latin typeface="Century Gothic"/>
                <a:ea typeface="Century Gothic"/>
                <a:cs typeface="Century Gothic"/>
                <a:sym typeface="Century Gothic"/>
              </a:rPr>
            </a:br>
            <a:r>
              <a:rPr lang="en-US" sz="1400" dirty="0">
                <a:solidFill>
                  <a:schemeClr val="dk1"/>
                </a:solidFill>
                <a:latin typeface="Century Gothic"/>
                <a:ea typeface="Century Gothic"/>
                <a:cs typeface="Century Gothic"/>
                <a:sym typeface="Century Gothic"/>
              </a:rPr>
              <a:t>Topic 4 Lesson 2 Use multiplication to divide with 2, 3, &amp; 5</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Friday</a:t>
            </a:r>
            <a:r>
              <a:rPr lang="en-US" sz="1400" dirty="0">
                <a:solidFill>
                  <a:schemeClr val="dk1"/>
                </a:solidFill>
                <a:latin typeface="Century Gothic"/>
                <a:ea typeface="Century Gothic"/>
                <a:cs typeface="Century Gothic"/>
                <a:sym typeface="Century Gothic"/>
              </a:rPr>
              <a:t> – Topic 4 Lesson 3 Use multiplication to divide with 8 &amp; 9</a:t>
            </a:r>
          </a:p>
        </p:txBody>
      </p:sp>
      <p:sp>
        <p:nvSpPr>
          <p:cNvPr id="2" name="Google Shape;97;gf5d121f8f5_0_0">
            <a:extLst>
              <a:ext uri="{FF2B5EF4-FFF2-40B4-BE49-F238E27FC236}">
                <a16:creationId xmlns:a16="http://schemas.microsoft.com/office/drawing/2014/main" id="{C8A34AC7-9D6B-D07A-3926-430FE8B5FA9A}"/>
              </a:ext>
            </a:extLst>
          </p:cNvPr>
          <p:cNvSpPr txBox="1"/>
          <p:nvPr/>
        </p:nvSpPr>
        <p:spPr>
          <a:xfrm>
            <a:off x="1655959" y="582461"/>
            <a:ext cx="475725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halkduster" panose="03050602040202020205" pitchFamily="66" charset="77"/>
                <a:ea typeface="Architects Daughter"/>
                <a:cs typeface="AkayaTelivigala" pitchFamily="2" charset="77"/>
                <a:sym typeface="Architects Daughter"/>
              </a:rPr>
              <a:t>Week of Sept. 25-29, 2023</a:t>
            </a:r>
            <a:endParaRPr sz="2000" b="1" dirty="0">
              <a:latin typeface="Chalkduster" panose="03050602040202020205" pitchFamily="66" charset="77"/>
              <a:ea typeface="Architects Daughter"/>
              <a:cs typeface="AkayaTelivigala" pitchFamily="2" charset="77"/>
              <a:sym typeface="Architects Daughter"/>
            </a:endParaRPr>
          </a:p>
        </p:txBody>
      </p:sp>
      <p:sp>
        <p:nvSpPr>
          <p:cNvPr id="3" name="TextBox 2">
            <a:extLst>
              <a:ext uri="{FF2B5EF4-FFF2-40B4-BE49-F238E27FC236}">
                <a16:creationId xmlns:a16="http://schemas.microsoft.com/office/drawing/2014/main" id="{A8AA3413-C66B-488E-24EC-B2FDCB91283E}"/>
              </a:ext>
            </a:extLst>
          </p:cNvPr>
          <p:cNvSpPr txBox="1"/>
          <p:nvPr/>
        </p:nvSpPr>
        <p:spPr>
          <a:xfrm>
            <a:off x="5185110" y="3629959"/>
            <a:ext cx="2170198" cy="3754874"/>
          </a:xfrm>
          <a:prstGeom prst="rect">
            <a:avLst/>
          </a:prstGeom>
          <a:noFill/>
        </p:spPr>
        <p:txBody>
          <a:bodyPr wrap="square" rtlCol="0">
            <a:spAutoFit/>
          </a:bodyPr>
          <a:lstStyle/>
          <a:p>
            <a:pPr lvl="0">
              <a:buClr>
                <a:srgbClr val="000000"/>
              </a:buClr>
              <a:buSzPts val="1400"/>
            </a:pPr>
            <a:r>
              <a:rPr lang="en-US" sz="1400" b="1" dirty="0">
                <a:solidFill>
                  <a:srgbClr val="000000"/>
                </a:solidFill>
                <a:latin typeface="Century Gothic" panose="020B0502020202020204" pitchFamily="34" charset="0"/>
                <a:ea typeface="Arial"/>
                <a:cs typeface="Arial"/>
                <a:sym typeface="Arial"/>
              </a:rPr>
              <a:t>Homework:</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b="1" u="sng" dirty="0">
                <a:solidFill>
                  <a:srgbClr val="000000"/>
                </a:solidFill>
                <a:latin typeface="Century Gothic" panose="020B0502020202020204" pitchFamily="34" charset="0"/>
                <a:ea typeface="Arial"/>
                <a:cs typeface="Arial"/>
                <a:sym typeface="Arial"/>
              </a:rPr>
              <a:t>Math</a:t>
            </a:r>
            <a:r>
              <a:rPr lang="en-US" sz="1400" b="1" dirty="0">
                <a:solidFill>
                  <a:srgbClr val="000000"/>
                </a:solidFill>
                <a:latin typeface="Century Gothic" panose="020B0502020202020204" pitchFamily="34" charset="0"/>
                <a:ea typeface="Arial"/>
                <a:cs typeface="Arial"/>
                <a:sym typeface="Arial"/>
              </a:rPr>
              <a:t>:  </a:t>
            </a:r>
          </a:p>
          <a:p>
            <a:pPr lvl="0">
              <a:buClr>
                <a:srgbClr val="000000"/>
              </a:buClr>
              <a:buSzPts val="1400"/>
            </a:pPr>
            <a:r>
              <a:rPr lang="en-US" sz="1400" dirty="0">
                <a:solidFill>
                  <a:srgbClr val="000000"/>
                </a:solidFill>
                <a:latin typeface="Century Gothic" panose="020B0502020202020204" pitchFamily="34" charset="0"/>
                <a:ea typeface="Arial"/>
                <a:cs typeface="Arial"/>
                <a:sym typeface="Arial"/>
              </a:rPr>
              <a:t>No homework</a:t>
            </a:r>
          </a:p>
          <a:p>
            <a:pPr lvl="0">
              <a:buClr>
                <a:srgbClr val="000000"/>
              </a:buClr>
              <a:buSzPts val="1400"/>
            </a:pPr>
            <a:r>
              <a:rPr lang="en-US" sz="1400" dirty="0">
                <a:solidFill>
                  <a:srgbClr val="000000"/>
                </a:solidFill>
                <a:latin typeface="Century Gothic" panose="020B0502020202020204" pitchFamily="34" charset="0"/>
                <a:ea typeface="Arial"/>
                <a:cs typeface="Arial"/>
                <a:sym typeface="Arial"/>
              </a:rPr>
              <a:t>was given out Monday.  Our Encore class was cancelled, so I did not have a chance to copy homework.  Students will receive it Tuesday, and it is still due on Friday, Sept. 29th</a:t>
            </a:r>
            <a:endParaRPr lang="en-US" sz="1400" u="sng"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b="1" u="sng" dirty="0">
                <a:solidFill>
                  <a:srgbClr val="000000"/>
                </a:solidFill>
                <a:latin typeface="Century Gothic" panose="020B0502020202020204" pitchFamily="34" charset="0"/>
                <a:ea typeface="Arial"/>
                <a:cs typeface="Arial"/>
                <a:sym typeface="Arial"/>
              </a:rPr>
              <a:t>Science:  </a:t>
            </a:r>
          </a:p>
          <a:p>
            <a:pPr lvl="0">
              <a:buClr>
                <a:srgbClr val="000000"/>
              </a:buClr>
              <a:buSzPts val="1400"/>
            </a:pPr>
            <a:r>
              <a:rPr lang="en-US" sz="1400" dirty="0">
                <a:solidFill>
                  <a:srgbClr val="000000"/>
                </a:solidFill>
                <a:latin typeface="Century Gothic" panose="020B0502020202020204" pitchFamily="34" charset="0"/>
                <a:ea typeface="Arial"/>
                <a:cs typeface="Arial"/>
                <a:sym typeface="Arial"/>
              </a:rPr>
              <a:t>Science homework is one page, front and back.  It is also due on Friday, Sept. 29th</a:t>
            </a:r>
          </a:p>
        </p:txBody>
      </p:sp>
      <p:sp>
        <p:nvSpPr>
          <p:cNvPr id="9" name="TextBox 8">
            <a:extLst>
              <a:ext uri="{FF2B5EF4-FFF2-40B4-BE49-F238E27FC236}">
                <a16:creationId xmlns:a16="http://schemas.microsoft.com/office/drawing/2014/main" id="{4948F58F-0821-F997-6885-4D9717FE04F7}"/>
              </a:ext>
            </a:extLst>
          </p:cNvPr>
          <p:cNvSpPr txBox="1"/>
          <p:nvPr/>
        </p:nvSpPr>
        <p:spPr>
          <a:xfrm>
            <a:off x="2801101" y="3686044"/>
            <a:ext cx="2170198" cy="1169551"/>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Science</a:t>
            </a:r>
            <a:r>
              <a:rPr lang="en-US" sz="1400" dirty="0">
                <a:solidFill>
                  <a:schemeClr val="dk1"/>
                </a:solidFill>
                <a:latin typeface="Century Gothic" panose="020B0502020202020204" pitchFamily="34" charset="0"/>
                <a:ea typeface="Calibri"/>
                <a:cs typeface="Calibri"/>
                <a:sym typeface="Calibri"/>
              </a:rPr>
              <a:t> </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Magnets and Electromagnets</a:t>
            </a:r>
            <a:endParaRPr lang="en-US" sz="14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Open Notes Quiz on Wednesday.</a:t>
            </a:r>
          </a:p>
        </p:txBody>
      </p:sp>
      <p:sp>
        <p:nvSpPr>
          <p:cNvPr id="10" name="Google Shape;98;gf5d121f8f5_0_0">
            <a:extLst>
              <a:ext uri="{FF2B5EF4-FFF2-40B4-BE49-F238E27FC236}">
                <a16:creationId xmlns:a16="http://schemas.microsoft.com/office/drawing/2014/main" id="{EE3CE902-F15F-EC92-B8B8-717B0990D39E}"/>
              </a:ext>
            </a:extLst>
          </p:cNvPr>
          <p:cNvSpPr txBox="1"/>
          <p:nvPr/>
        </p:nvSpPr>
        <p:spPr>
          <a:xfrm>
            <a:off x="2955069" y="7635854"/>
            <a:ext cx="4617289" cy="397001"/>
          </a:xfrm>
          <a:prstGeom prst="rect">
            <a:avLst/>
          </a:prstGeom>
          <a:noFill/>
          <a:ln>
            <a:noFill/>
          </a:ln>
        </p:spPr>
        <p:txBody>
          <a:bodyPr spcFirstLastPara="1" wrap="square" lIns="91425" tIns="91425" rIns="91425" bIns="91425" anchor="t" anchorCtr="0">
            <a:spAutoFit/>
          </a:bodyPr>
          <a:lstStyle/>
          <a:p>
            <a:pPr marL="158750" lvl="0" algn="l" rtl="0">
              <a:lnSpc>
                <a:spcPct val="115000"/>
              </a:lnSpc>
              <a:spcBef>
                <a:spcPts val="0"/>
              </a:spcBef>
              <a:spcAft>
                <a:spcPts val="0"/>
              </a:spcAft>
              <a:buClr>
                <a:schemeClr val="dk1"/>
              </a:buClr>
              <a:buSzPts val="1100"/>
            </a:pPr>
            <a:r>
              <a:rPr lang="en-US" sz="1200" b="1" dirty="0">
                <a:solidFill>
                  <a:schemeClr val="dk1"/>
                </a:solidFill>
                <a:latin typeface="Architects Daughter"/>
                <a:ea typeface="Architects Daughter"/>
                <a:cs typeface="Architects Daughter"/>
                <a:sym typeface="Architects Daughter"/>
              </a:rPr>
              <a:t>WATER BOTTLES</a:t>
            </a:r>
            <a:r>
              <a:rPr lang="en-US" sz="1200" dirty="0">
                <a:solidFill>
                  <a:schemeClr val="dk1"/>
                </a:solidFill>
                <a:latin typeface="Architects Daughter"/>
                <a:ea typeface="Architects Daughter"/>
                <a:cs typeface="Architects Daughter"/>
                <a:sym typeface="Architects Daughter"/>
              </a:rPr>
              <a:t>:  Please bring a refillable water bottle each day. </a:t>
            </a:r>
            <a:endParaRPr sz="1200" dirty="0">
              <a:solidFill>
                <a:schemeClr val="dk1"/>
              </a:solidFill>
              <a:latin typeface="Architects Daughter"/>
              <a:ea typeface="Architects Daughter"/>
              <a:cs typeface="Architects Daughter"/>
              <a:sym typeface="Architects Daughter"/>
            </a:endParaRPr>
          </a:p>
        </p:txBody>
      </p:sp>
      <p:sp>
        <p:nvSpPr>
          <p:cNvPr id="11" name="Google Shape;96;gf5d121f8f5_0_0">
            <a:extLst>
              <a:ext uri="{FF2B5EF4-FFF2-40B4-BE49-F238E27FC236}">
                <a16:creationId xmlns:a16="http://schemas.microsoft.com/office/drawing/2014/main" id="{792BA97D-E944-F88F-5952-9C38CFE7482A}"/>
              </a:ext>
            </a:extLst>
          </p:cNvPr>
          <p:cNvSpPr txBox="1"/>
          <p:nvPr/>
        </p:nvSpPr>
        <p:spPr>
          <a:xfrm>
            <a:off x="2955070" y="7987803"/>
            <a:ext cx="3315140" cy="19189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400" b="1" i="1" u="sng" dirty="0">
                <a:solidFill>
                  <a:schemeClr val="dk1"/>
                </a:solidFill>
                <a:latin typeface="Calibri"/>
                <a:ea typeface="Calibri"/>
                <a:cs typeface="Calibri"/>
                <a:sym typeface="Calibri"/>
              </a:rPr>
              <a:t>Important Dates:</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9/26. Math Mastery Connect</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9/27 School Picture Day</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9/29 AGC Party</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10/02-10/06 - Book Fair</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10/05 – Family Reading Night</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10/21 – Trunk or Treat 3:00 pm</a:t>
            </a:r>
          </a:p>
        </p:txBody>
      </p:sp>
      <p:sp>
        <p:nvSpPr>
          <p:cNvPr id="12" name="TextBox 11">
            <a:extLst>
              <a:ext uri="{FF2B5EF4-FFF2-40B4-BE49-F238E27FC236}">
                <a16:creationId xmlns:a16="http://schemas.microsoft.com/office/drawing/2014/main" id="{F898EE1E-45B5-A850-B3B0-3AE96D12F155}"/>
              </a:ext>
            </a:extLst>
          </p:cNvPr>
          <p:cNvSpPr txBox="1"/>
          <p:nvPr/>
        </p:nvSpPr>
        <p:spPr>
          <a:xfrm>
            <a:off x="2955069" y="4950640"/>
            <a:ext cx="1793394" cy="923330"/>
          </a:xfrm>
          <a:prstGeom prst="rect">
            <a:avLst/>
          </a:prstGeom>
          <a:noFill/>
        </p:spPr>
        <p:txBody>
          <a:bodyPr wrap="square" rtlCol="0">
            <a:spAutoFit/>
          </a:bodyPr>
          <a:lstStyle/>
          <a:p>
            <a:r>
              <a:rPr lang="en-US" dirty="0">
                <a:hlinkClick r:id="rId3"/>
              </a:rPr>
              <a:t>Click here for Mrs. Dollar’s Class Website</a:t>
            </a:r>
            <a:endParaRPr lang="en-US" dirty="0"/>
          </a:p>
        </p:txBody>
      </p:sp>
      <p:sp>
        <p:nvSpPr>
          <p:cNvPr id="7" name="TextBox 6">
            <a:extLst>
              <a:ext uri="{FF2B5EF4-FFF2-40B4-BE49-F238E27FC236}">
                <a16:creationId xmlns:a16="http://schemas.microsoft.com/office/drawing/2014/main" id="{655571DD-FADE-E82C-D498-BBCB12B1AA2A}"/>
              </a:ext>
            </a:extLst>
          </p:cNvPr>
          <p:cNvSpPr txBox="1"/>
          <p:nvPr/>
        </p:nvSpPr>
        <p:spPr>
          <a:xfrm>
            <a:off x="5316806" y="8534109"/>
            <a:ext cx="2170197" cy="923330"/>
          </a:xfrm>
          <a:prstGeom prst="rect">
            <a:avLst/>
          </a:prstGeom>
          <a:noFill/>
        </p:spPr>
        <p:txBody>
          <a:bodyPr wrap="square" rtlCol="0">
            <a:spAutoFit/>
          </a:bodyPr>
          <a:lstStyle/>
          <a:p>
            <a:r>
              <a:rPr lang="en-US" dirty="0">
                <a:hlinkClick r:id="rId4"/>
              </a:rPr>
              <a:t>Click HERE for Ms. Darnell’s Amazon Wish List!</a:t>
            </a:r>
            <a:endParaRPr lang="en-US" dirty="0"/>
          </a:p>
        </p:txBody>
      </p:sp>
    </p:spTree>
    <p:extLst>
      <p:ext uri="{BB962C8B-B14F-4D97-AF65-F5344CB8AC3E}">
        <p14:creationId xmlns:p14="http://schemas.microsoft.com/office/powerpoint/2010/main" val="73343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
            <a:ext cx="8229600" cy="10210800"/>
          </a:xfrm>
          <a:prstGeom prst="rect">
            <a:avLst/>
          </a:prstGeom>
        </p:spPr>
      </p:pic>
      <p:sp>
        <p:nvSpPr>
          <p:cNvPr id="7" name="TextBox 6">
            <a:extLst>
              <a:ext uri="{FF2B5EF4-FFF2-40B4-BE49-F238E27FC236}">
                <a16:creationId xmlns:a16="http://schemas.microsoft.com/office/drawing/2014/main" id="{44824E12-69F5-64C5-A79E-58673816DB33}"/>
              </a:ext>
            </a:extLst>
          </p:cNvPr>
          <p:cNvSpPr txBox="1"/>
          <p:nvPr/>
        </p:nvSpPr>
        <p:spPr>
          <a:xfrm>
            <a:off x="232633" y="3770997"/>
            <a:ext cx="2209296" cy="4493538"/>
          </a:xfrm>
          <a:prstGeom prst="rect">
            <a:avLst/>
          </a:prstGeom>
          <a:noFill/>
        </p:spPr>
        <p:txBody>
          <a:bodyPr wrap="square" rtlCol="0">
            <a:spAutoFit/>
          </a:bodyPr>
          <a:lstStyle/>
          <a:p>
            <a:pPr lvl="0">
              <a:buClr>
                <a:srgbClr val="000000"/>
              </a:buClr>
              <a:buSzPts val="1400"/>
            </a:pPr>
            <a:r>
              <a:rPr lang="en-US" sz="1100" b="1" u="sng" dirty="0">
                <a:solidFill>
                  <a:schemeClr val="dk1"/>
                </a:solidFill>
                <a:latin typeface="Century Gothic" panose="020B0502020202020204" pitchFamily="34" charset="0"/>
                <a:ea typeface="Calibri"/>
                <a:cs typeface="Calibri"/>
                <a:sym typeface="Calibri"/>
              </a:rPr>
              <a:t>Math</a:t>
            </a:r>
            <a:r>
              <a:rPr lang="en-US" sz="1100" dirty="0">
                <a:solidFill>
                  <a:schemeClr val="dk1"/>
                </a:solidFill>
                <a:latin typeface="Century Gothic" panose="020B0502020202020204" pitchFamily="34" charset="0"/>
                <a:ea typeface="Calibri"/>
                <a:cs typeface="Calibri"/>
                <a:sym typeface="Calibri"/>
              </a:rPr>
              <a:t>:  </a:t>
            </a:r>
            <a:r>
              <a:rPr lang="en-US" sz="1100" i="1" dirty="0">
                <a:solidFill>
                  <a:schemeClr val="dk1"/>
                </a:solidFill>
                <a:latin typeface="Century Gothic" panose="020B0502020202020204" pitchFamily="34" charset="0"/>
                <a:ea typeface="Calibri"/>
                <a:cs typeface="Calibri"/>
                <a:sym typeface="Calibri"/>
              </a:rPr>
              <a:t>Topic 3 - Multiplication</a:t>
            </a:r>
            <a:endParaRPr lang="en-US" sz="11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100" b="1" dirty="0">
                <a:solidFill>
                  <a:schemeClr val="dk1"/>
                </a:solidFill>
                <a:latin typeface="Century Gothic" panose="020B0502020202020204" pitchFamily="34" charset="0"/>
                <a:ea typeface="Calibri"/>
                <a:cs typeface="Calibri"/>
                <a:sym typeface="Calibri"/>
              </a:rPr>
              <a:t>Monday</a:t>
            </a:r>
            <a:r>
              <a:rPr lang="en-US" sz="1100" dirty="0">
                <a:solidFill>
                  <a:schemeClr val="dk1"/>
                </a:solidFill>
                <a:latin typeface="Century Gothic" panose="020B0502020202020204" pitchFamily="34" charset="0"/>
                <a:ea typeface="Calibri"/>
                <a:cs typeface="Calibri"/>
                <a:sym typeface="Calibri"/>
              </a:rPr>
              <a:t> – </a:t>
            </a:r>
            <a:r>
              <a:rPr lang="en-US" sz="1100" dirty="0">
                <a:solidFill>
                  <a:schemeClr val="dk1"/>
                </a:solidFill>
                <a:latin typeface="Century Gothic"/>
                <a:ea typeface="Century Gothic"/>
                <a:cs typeface="Century Gothic"/>
                <a:sym typeface="Century Gothic"/>
              </a:rPr>
              <a:t>Topic 3 Lesson 4 factors of 8</a:t>
            </a:r>
          </a:p>
          <a:p>
            <a:pPr lvl="0">
              <a:buClr>
                <a:srgbClr val="000000"/>
              </a:buClr>
              <a:buSzPts val="1400"/>
            </a:pPr>
            <a:r>
              <a:rPr lang="en-US" sz="1100" dirty="0">
                <a:solidFill>
                  <a:schemeClr val="dk1"/>
                </a:solidFill>
                <a:latin typeface="Century Gothic"/>
                <a:ea typeface="Century Gothic"/>
                <a:cs typeface="Century Gothic"/>
                <a:sym typeface="Century Gothic"/>
              </a:rPr>
              <a:t> </a:t>
            </a:r>
            <a:r>
              <a:rPr lang="en-US" sz="1100" b="1" dirty="0">
                <a:solidFill>
                  <a:schemeClr val="dk1"/>
                </a:solidFill>
                <a:latin typeface="Century Gothic" panose="020B0502020202020204" pitchFamily="34" charset="0"/>
                <a:ea typeface="Calibri"/>
                <a:cs typeface="Calibri"/>
                <a:sym typeface="Calibri"/>
              </a:rPr>
              <a:t>Tuesday</a:t>
            </a:r>
            <a:r>
              <a:rPr lang="en-US" sz="1100" dirty="0">
                <a:solidFill>
                  <a:schemeClr val="dk1"/>
                </a:solidFill>
                <a:latin typeface="Century Gothic" panose="020B0502020202020204" pitchFamily="34" charset="0"/>
                <a:ea typeface="Calibri"/>
                <a:cs typeface="Calibri"/>
                <a:sym typeface="Calibri"/>
              </a:rPr>
              <a:t> – </a:t>
            </a:r>
            <a:r>
              <a:rPr lang="en-US" sz="1100" dirty="0">
                <a:solidFill>
                  <a:schemeClr val="dk1"/>
                </a:solidFill>
                <a:latin typeface="Century Gothic"/>
                <a:ea typeface="Century Gothic"/>
                <a:cs typeface="Century Gothic"/>
                <a:sym typeface="Century Gothic"/>
              </a:rPr>
              <a:t>Topic 3 Lesson 5 Practice Multiplication Facts</a:t>
            </a:r>
            <a:endParaRPr lang="en-US" sz="1100" dirty="0">
              <a:solidFill>
                <a:schemeClr val="dk1"/>
              </a:solidFill>
              <a:latin typeface="Century Gothic" panose="020B0502020202020204" pitchFamily="34" charset="0"/>
              <a:ea typeface="Calibri"/>
              <a:cs typeface="Calibri"/>
              <a:sym typeface="Calibri"/>
            </a:endParaRPr>
          </a:p>
          <a:p>
            <a:pPr>
              <a:buClr>
                <a:srgbClr val="000000"/>
              </a:buClr>
              <a:buSzPts val="1400"/>
            </a:pPr>
            <a:r>
              <a:rPr lang="en-US" sz="1100" b="1" dirty="0">
                <a:solidFill>
                  <a:schemeClr val="dk1"/>
                </a:solidFill>
                <a:latin typeface="Century Gothic"/>
                <a:ea typeface="Century Gothic"/>
                <a:cs typeface="Century Gothic"/>
                <a:sym typeface="Century Gothic"/>
              </a:rPr>
              <a:t>Wednesday</a:t>
            </a:r>
            <a:r>
              <a:rPr lang="en-US" sz="1100" dirty="0">
                <a:solidFill>
                  <a:schemeClr val="dk1"/>
                </a:solidFill>
                <a:latin typeface="Century Gothic"/>
                <a:ea typeface="Century Gothic"/>
                <a:cs typeface="Century Gothic"/>
                <a:sym typeface="Century Gothic"/>
              </a:rPr>
              <a:t> –Topic 3 Lesson6 Multiplying with 3 factors</a:t>
            </a:r>
          </a:p>
          <a:p>
            <a:pPr>
              <a:buClr>
                <a:srgbClr val="000000"/>
              </a:buClr>
              <a:buSzPts val="1400"/>
            </a:pPr>
            <a:r>
              <a:rPr lang="en-US" sz="1100" b="1" dirty="0">
                <a:solidFill>
                  <a:schemeClr val="dk1"/>
                </a:solidFill>
                <a:latin typeface="Century Gothic"/>
                <a:ea typeface="Century Gothic"/>
                <a:cs typeface="Century Gothic"/>
                <a:sym typeface="Century Gothic"/>
              </a:rPr>
              <a:t>Thursday</a:t>
            </a:r>
            <a:r>
              <a:rPr lang="en-US" sz="1100" dirty="0">
                <a:solidFill>
                  <a:schemeClr val="dk1"/>
                </a:solidFill>
                <a:latin typeface="Century Gothic"/>
                <a:ea typeface="Century Gothic"/>
                <a:cs typeface="Century Gothic"/>
                <a:sym typeface="Century Gothic"/>
              </a:rPr>
              <a:t> –Topic 3 Lesson 7 Problem Solving; Repeated Reasoning/Review</a:t>
            </a:r>
          </a:p>
          <a:p>
            <a:pPr>
              <a:buClr>
                <a:srgbClr val="000000"/>
              </a:buClr>
              <a:buSzPts val="1400"/>
            </a:pPr>
            <a:r>
              <a:rPr lang="en-US" sz="1100" dirty="0">
                <a:solidFill>
                  <a:schemeClr val="dk1"/>
                </a:solidFill>
                <a:latin typeface="Century Gothic"/>
                <a:ea typeface="Century Gothic"/>
                <a:cs typeface="Century Gothic"/>
                <a:sym typeface="Century Gothic"/>
              </a:rPr>
              <a:t> </a:t>
            </a:r>
            <a:r>
              <a:rPr lang="en-US" sz="1100" b="1" dirty="0">
                <a:solidFill>
                  <a:schemeClr val="dk1"/>
                </a:solidFill>
                <a:latin typeface="Century Gothic"/>
                <a:ea typeface="Century Gothic"/>
                <a:cs typeface="Century Gothic"/>
                <a:sym typeface="Century Gothic"/>
              </a:rPr>
              <a:t>Friday</a:t>
            </a:r>
            <a:r>
              <a:rPr lang="en-US" sz="1100" dirty="0">
                <a:solidFill>
                  <a:schemeClr val="dk1"/>
                </a:solidFill>
                <a:latin typeface="Century Gothic"/>
                <a:ea typeface="Century Gothic"/>
                <a:cs typeface="Century Gothic"/>
                <a:sym typeface="Century Gothic"/>
              </a:rPr>
              <a:t> – Topic 3 Lesson Test</a:t>
            </a:r>
          </a:p>
          <a:p>
            <a:pPr>
              <a:buClr>
                <a:srgbClr val="000000"/>
              </a:buClr>
              <a:buSzPts val="1400"/>
            </a:pPr>
            <a:endParaRPr lang="en-US" sz="1100" dirty="0">
              <a:solidFill>
                <a:schemeClr val="dk1"/>
              </a:solidFill>
              <a:latin typeface="Century Gothic"/>
              <a:ea typeface="Century Gothic"/>
              <a:cs typeface="Century Gothic"/>
              <a:sym typeface="Century Gothic"/>
            </a:endParaRPr>
          </a:p>
          <a:p>
            <a:pPr>
              <a:buClr>
                <a:srgbClr val="000000"/>
              </a:buClr>
              <a:buSzPts val="1400"/>
            </a:pPr>
            <a:r>
              <a:rPr lang="en-US" sz="1100" dirty="0">
                <a:solidFill>
                  <a:schemeClr val="dk1"/>
                </a:solidFill>
                <a:latin typeface="Century Gothic"/>
                <a:ea typeface="Century Gothic"/>
                <a:cs typeface="Century Gothic"/>
                <a:sym typeface="Century Gothic"/>
              </a:rPr>
              <a:t>Students need to be able to label arrays and break them apart using distributive property.  Arrays are represented by</a:t>
            </a:r>
          </a:p>
          <a:p>
            <a:pPr>
              <a:buClr>
                <a:srgbClr val="000000"/>
              </a:buClr>
              <a:buSzPts val="1400"/>
            </a:pPr>
            <a:r>
              <a:rPr lang="en-US" sz="1100" dirty="0">
                <a:solidFill>
                  <a:schemeClr val="dk1"/>
                </a:solidFill>
                <a:latin typeface="Century Gothic"/>
                <a:ea typeface="Century Gothic"/>
                <a:cs typeface="Century Gothic"/>
                <a:sym typeface="Century Gothic"/>
              </a:rPr>
              <a:t> </a:t>
            </a:r>
            <a:r>
              <a:rPr lang="en-US" sz="1100" b="1" dirty="0">
                <a:solidFill>
                  <a:schemeClr val="dk1"/>
                </a:solidFill>
                <a:latin typeface="Century Gothic"/>
                <a:ea typeface="Century Gothic"/>
                <a:cs typeface="Century Gothic"/>
                <a:sym typeface="Century Gothic"/>
              </a:rPr>
              <a:t>rows x columns</a:t>
            </a:r>
            <a:r>
              <a:rPr lang="en-US" sz="1100" dirty="0">
                <a:solidFill>
                  <a:schemeClr val="dk1"/>
                </a:solidFill>
                <a:latin typeface="Century Gothic"/>
                <a:ea typeface="Century Gothic"/>
                <a:cs typeface="Century Gothic"/>
                <a:sym typeface="Century Gothic"/>
              </a:rPr>
              <a:t>.</a:t>
            </a:r>
          </a:p>
          <a:p>
            <a:pPr>
              <a:buClr>
                <a:srgbClr val="000000"/>
              </a:buClr>
              <a:buSzPts val="1400"/>
            </a:pPr>
            <a:r>
              <a:rPr lang="en-US" sz="1100" u="sng" dirty="0">
                <a:solidFill>
                  <a:schemeClr val="dk1"/>
                </a:solidFill>
                <a:latin typeface="Century Gothic"/>
                <a:ea typeface="Century Gothic"/>
                <a:cs typeface="Century Gothic"/>
                <a:sym typeface="Century Gothic"/>
              </a:rPr>
              <a:t>It is extremely important to write the multiplication in this order.</a:t>
            </a:r>
          </a:p>
          <a:p>
            <a:pPr>
              <a:buClr>
                <a:srgbClr val="000000"/>
              </a:buClr>
              <a:buSzPts val="1400"/>
            </a:pPr>
            <a:endParaRPr lang="en-US" sz="1100" u="sng" dirty="0">
              <a:solidFill>
                <a:schemeClr val="dk1"/>
              </a:solidFill>
              <a:latin typeface="Century Gothic"/>
              <a:ea typeface="Century Gothic"/>
              <a:cs typeface="Century Gothic"/>
              <a:sym typeface="Century Gothic"/>
            </a:endParaRPr>
          </a:p>
          <a:p>
            <a:pPr>
              <a:buClr>
                <a:srgbClr val="000000"/>
              </a:buClr>
              <a:buSzPts val="1400"/>
            </a:pPr>
            <a:r>
              <a:rPr lang="en-US" sz="1100" u="sng" dirty="0">
                <a:solidFill>
                  <a:schemeClr val="dk1"/>
                </a:solidFill>
                <a:latin typeface="Century Gothic"/>
                <a:ea typeface="Century Gothic"/>
                <a:cs typeface="Century Gothic"/>
                <a:sym typeface="Century Gothic"/>
              </a:rPr>
              <a:t>Check out below (scroll down) for extra practice on arrays and Distributive Property! </a:t>
            </a:r>
          </a:p>
        </p:txBody>
      </p:sp>
      <p:sp>
        <p:nvSpPr>
          <p:cNvPr id="8" name="TextBox 7">
            <a:extLst>
              <a:ext uri="{FF2B5EF4-FFF2-40B4-BE49-F238E27FC236}">
                <a16:creationId xmlns:a16="http://schemas.microsoft.com/office/drawing/2014/main" id="{23901217-9DC1-5040-5C27-1AB99BE7375B}"/>
              </a:ext>
            </a:extLst>
          </p:cNvPr>
          <p:cNvSpPr txBox="1"/>
          <p:nvPr/>
        </p:nvSpPr>
        <p:spPr>
          <a:xfrm>
            <a:off x="5280072" y="3905815"/>
            <a:ext cx="2170198" cy="2462213"/>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Science</a:t>
            </a:r>
            <a:r>
              <a:rPr lang="en-US" sz="1400" dirty="0">
                <a:solidFill>
                  <a:schemeClr val="dk1"/>
                </a:solidFill>
                <a:latin typeface="Century Gothic" panose="020B0502020202020204" pitchFamily="34" charset="0"/>
                <a:ea typeface="Calibri"/>
                <a:cs typeface="Calibri"/>
                <a:sym typeface="Calibri"/>
              </a:rPr>
              <a:t> </a:t>
            </a:r>
            <a:r>
              <a:rPr lang="en-US" sz="1400" b="1" dirty="0">
                <a:solidFill>
                  <a:schemeClr val="dk1"/>
                </a:solidFill>
                <a:latin typeface="Century Gothic" panose="020B0502020202020204" pitchFamily="34" charset="0"/>
                <a:ea typeface="Calibri"/>
                <a:cs typeface="Calibri"/>
                <a:sym typeface="Calibri"/>
              </a:rPr>
              <a:t>:  </a:t>
            </a:r>
            <a:r>
              <a:rPr lang="en-US" sz="1400" b="1" i="1" dirty="0">
                <a:solidFill>
                  <a:schemeClr val="dk1"/>
                </a:solidFill>
                <a:latin typeface="Century Gothic" panose="020B0502020202020204" pitchFamily="34" charset="0"/>
                <a:ea typeface="Calibri"/>
                <a:cs typeface="Calibri"/>
                <a:sym typeface="Calibri"/>
              </a:rPr>
              <a:t>Magnets</a:t>
            </a:r>
          </a:p>
          <a:p>
            <a:pPr lvl="0">
              <a:buClr>
                <a:srgbClr val="000000"/>
              </a:buClr>
              <a:buSzPts val="1400"/>
            </a:pPr>
            <a:endParaRPr lang="en-US" sz="14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North Pole</a:t>
            </a: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South Pole</a:t>
            </a: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Like poles Repel</a:t>
            </a: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Opposite poles Attract</a:t>
            </a: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Force</a:t>
            </a: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Metals attracted </a:t>
            </a:r>
            <a:r>
              <a:rPr lang="en-US" sz="1400" dirty="0" err="1">
                <a:solidFill>
                  <a:schemeClr val="dk1"/>
                </a:solidFill>
                <a:latin typeface="Century Gothic" panose="020B0502020202020204" pitchFamily="34" charset="0"/>
                <a:ea typeface="Calibri"/>
                <a:cs typeface="Calibri"/>
                <a:sym typeface="Calibri"/>
              </a:rPr>
              <a:t>byu</a:t>
            </a:r>
            <a:r>
              <a:rPr lang="en-US" sz="1400" dirty="0">
                <a:solidFill>
                  <a:schemeClr val="dk1"/>
                </a:solidFill>
                <a:latin typeface="Century Gothic" panose="020B0502020202020204" pitchFamily="34" charset="0"/>
                <a:ea typeface="Calibri"/>
                <a:cs typeface="Calibri"/>
                <a:sym typeface="Calibri"/>
              </a:rPr>
              <a:t> magnets</a:t>
            </a:r>
          </a:p>
          <a:p>
            <a:pPr lvl="0">
              <a:buClr>
                <a:srgbClr val="000000"/>
              </a:buClr>
              <a:buSzPts val="1400"/>
            </a:pPr>
            <a:endParaRPr lang="en-US" sz="14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dirty="0">
                <a:solidFill>
                  <a:schemeClr val="dk1"/>
                </a:solidFill>
                <a:latin typeface="Century Gothic" panose="020B0502020202020204" pitchFamily="34" charset="0"/>
                <a:ea typeface="Calibri"/>
                <a:cs typeface="Calibri"/>
                <a:sym typeface="Calibri"/>
              </a:rPr>
              <a:t>Quiz next Monday</a:t>
            </a:r>
          </a:p>
        </p:txBody>
      </p:sp>
      <p:sp>
        <p:nvSpPr>
          <p:cNvPr id="9" name="TextBox 8">
            <a:extLst>
              <a:ext uri="{FF2B5EF4-FFF2-40B4-BE49-F238E27FC236}">
                <a16:creationId xmlns:a16="http://schemas.microsoft.com/office/drawing/2014/main" id="{0113FF5A-33E2-C90C-DB12-E3C1D64D0D52}"/>
              </a:ext>
            </a:extLst>
          </p:cNvPr>
          <p:cNvSpPr txBox="1"/>
          <p:nvPr/>
        </p:nvSpPr>
        <p:spPr>
          <a:xfrm>
            <a:off x="2761943" y="3615875"/>
            <a:ext cx="2170198" cy="2554545"/>
          </a:xfrm>
          <a:prstGeom prst="rect">
            <a:avLst/>
          </a:prstGeom>
          <a:noFill/>
        </p:spPr>
        <p:txBody>
          <a:bodyPr wrap="square" rtlCol="0">
            <a:spAutoFit/>
          </a:bodyPr>
          <a:lstStyle/>
          <a:p>
            <a:pPr lvl="0">
              <a:buClr>
                <a:srgbClr val="000000"/>
              </a:buClr>
              <a:buSzPts val="1400"/>
            </a:pPr>
            <a:endParaRPr lang="en-US" sz="1400" dirty="0">
              <a:solidFill>
                <a:schemeClr val="dk1"/>
              </a:solidFill>
              <a:latin typeface="Century Gothic" panose="020B0502020202020204" pitchFamily="34" charset="0"/>
              <a:ea typeface="Arial"/>
              <a:cs typeface="Calibri"/>
              <a:sym typeface="Calibri"/>
            </a:endParaRPr>
          </a:p>
          <a:p>
            <a:pPr lvl="0">
              <a:buClr>
                <a:srgbClr val="000000"/>
              </a:buClr>
              <a:buSzPts val="1400"/>
            </a:pPr>
            <a:r>
              <a:rPr lang="en-US" sz="1400" b="1" dirty="0">
                <a:solidFill>
                  <a:srgbClr val="000000"/>
                </a:solidFill>
                <a:latin typeface="Century Gothic" panose="020B0502020202020204" pitchFamily="34" charset="0"/>
                <a:ea typeface="Arial"/>
                <a:cs typeface="Arial"/>
                <a:sym typeface="Arial"/>
              </a:rPr>
              <a:t>Homework:</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b="1" u="sng" dirty="0">
                <a:solidFill>
                  <a:srgbClr val="000000"/>
                </a:solidFill>
                <a:latin typeface="Century Gothic" panose="020B0502020202020204" pitchFamily="34" charset="0"/>
                <a:ea typeface="Arial"/>
                <a:cs typeface="Arial"/>
                <a:sym typeface="Arial"/>
              </a:rPr>
              <a:t>Math</a:t>
            </a:r>
            <a:r>
              <a:rPr lang="en-US" sz="1400" u="sng" dirty="0">
                <a:solidFill>
                  <a:srgbClr val="000000"/>
                </a:solidFill>
                <a:latin typeface="Century Gothic" panose="020B0502020202020204" pitchFamily="34" charset="0"/>
                <a:ea typeface="Arial"/>
                <a:cs typeface="Arial"/>
                <a:sym typeface="Arial"/>
              </a:rPr>
              <a:t>:</a:t>
            </a:r>
            <a:r>
              <a:rPr lang="en-US" sz="1400" dirty="0">
                <a:solidFill>
                  <a:srgbClr val="000000"/>
                </a:solidFill>
                <a:latin typeface="Century Gothic" panose="020B0502020202020204" pitchFamily="34" charset="0"/>
                <a:ea typeface="Arial"/>
                <a:cs typeface="Arial"/>
                <a:sym typeface="Arial"/>
              </a:rPr>
              <a:t>  packets are due on Friday.  Students may turn them in early throughout the week.</a:t>
            </a:r>
          </a:p>
          <a:p>
            <a:pPr lvl="0">
              <a:buClr>
                <a:srgbClr val="000000"/>
              </a:buClr>
              <a:buSzPts val="1400"/>
            </a:pP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endParaRPr lang="en-US" sz="1200" u="sng"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200" dirty="0">
                <a:solidFill>
                  <a:srgbClr val="000000"/>
                </a:solidFill>
                <a:latin typeface="Century Gothic" panose="020B0502020202020204" pitchFamily="34" charset="0"/>
                <a:ea typeface="Arial"/>
                <a:cs typeface="Arial"/>
                <a:sym typeface="Arial"/>
              </a:rPr>
              <a:t>	</a:t>
            </a:r>
            <a:r>
              <a:rPr lang="en-US" sz="1200" b="1" dirty="0">
                <a:solidFill>
                  <a:srgbClr val="000000"/>
                </a:solidFill>
                <a:latin typeface="Century Gothic" panose="020B0502020202020204" pitchFamily="34" charset="0"/>
                <a:ea typeface="Arial"/>
                <a:cs typeface="Arial"/>
                <a:sym typeface="Arial"/>
              </a:rPr>
              <a:t>Science </a:t>
            </a:r>
            <a:r>
              <a:rPr lang="en-US" sz="1200" dirty="0">
                <a:solidFill>
                  <a:srgbClr val="000000"/>
                </a:solidFill>
                <a:latin typeface="Century Gothic" panose="020B0502020202020204" pitchFamily="34" charset="0"/>
                <a:ea typeface="Arial"/>
                <a:cs typeface="Arial"/>
                <a:sym typeface="Arial"/>
              </a:rPr>
              <a:t>	</a:t>
            </a:r>
            <a:r>
              <a:rPr lang="en-US" sz="1200" b="1" dirty="0">
                <a:solidFill>
                  <a:srgbClr val="000000"/>
                </a:solidFill>
                <a:latin typeface="Century Gothic" panose="020B0502020202020204" pitchFamily="34" charset="0"/>
                <a:ea typeface="Arial"/>
                <a:cs typeface="Arial"/>
                <a:sym typeface="Arial"/>
              </a:rPr>
              <a:t>homework</a:t>
            </a:r>
            <a:r>
              <a:rPr lang="en-US" sz="1200" dirty="0">
                <a:solidFill>
                  <a:srgbClr val="000000"/>
                </a:solidFill>
                <a:latin typeface="Century Gothic" panose="020B0502020202020204" pitchFamily="34" charset="0"/>
                <a:ea typeface="Arial"/>
                <a:cs typeface="Arial"/>
                <a:sym typeface="Arial"/>
              </a:rPr>
              <a:t> is also 		due Friday.</a:t>
            </a:r>
          </a:p>
        </p:txBody>
      </p:sp>
      <p:sp>
        <p:nvSpPr>
          <p:cNvPr id="10" name="TextBox 9">
            <a:extLst>
              <a:ext uri="{FF2B5EF4-FFF2-40B4-BE49-F238E27FC236}">
                <a16:creationId xmlns:a16="http://schemas.microsoft.com/office/drawing/2014/main" id="{CC4D2307-C011-FB70-7845-A8C8FA88468E}"/>
              </a:ext>
            </a:extLst>
          </p:cNvPr>
          <p:cNvSpPr txBox="1"/>
          <p:nvPr/>
        </p:nvSpPr>
        <p:spPr>
          <a:xfrm>
            <a:off x="2761943" y="8590937"/>
            <a:ext cx="5010457" cy="1446550"/>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Lunch with        your Grandparents!</a:t>
            </a:r>
            <a:r>
              <a:rPr lang="en-US" sz="1400" dirty="0">
                <a:solidFill>
                  <a:schemeClr val="dk1"/>
                </a:solidFill>
                <a:latin typeface="Century Gothic" panose="020B0502020202020204" pitchFamily="34" charset="0"/>
                <a:ea typeface="Calibri"/>
                <a:cs typeface="Calibri"/>
                <a:sym typeface="Calibri"/>
              </a:rPr>
              <a:t> </a:t>
            </a:r>
          </a:p>
          <a:p>
            <a:pPr lvl="0">
              <a:buClr>
                <a:srgbClr val="000000"/>
              </a:buClr>
              <a:buSzPts val="1400"/>
            </a:pPr>
            <a:r>
              <a:rPr lang="en-US" sz="1200" dirty="0">
                <a:solidFill>
                  <a:schemeClr val="dk1"/>
                </a:solidFill>
                <a:latin typeface="Century Gothic" panose="020B0502020202020204" pitchFamily="34" charset="0"/>
                <a:ea typeface="Calibri"/>
                <a:cs typeface="Calibri"/>
                <a:sym typeface="Calibri"/>
              </a:rPr>
              <a:t>Lunch for 3</a:t>
            </a:r>
            <a:r>
              <a:rPr lang="en-US" sz="1200" baseline="30000" dirty="0">
                <a:solidFill>
                  <a:schemeClr val="dk1"/>
                </a:solidFill>
                <a:latin typeface="Century Gothic" panose="020B0502020202020204" pitchFamily="34" charset="0"/>
                <a:ea typeface="Calibri"/>
                <a:cs typeface="Calibri"/>
                <a:sym typeface="Calibri"/>
              </a:rPr>
              <a:t>rd</a:t>
            </a:r>
            <a:r>
              <a:rPr lang="en-US" sz="1200" dirty="0">
                <a:solidFill>
                  <a:schemeClr val="dk1"/>
                </a:solidFill>
                <a:latin typeface="Century Gothic" panose="020B0502020202020204" pitchFamily="34" charset="0"/>
                <a:ea typeface="Calibri"/>
                <a:cs typeface="Calibri"/>
                <a:sym typeface="Calibri"/>
              </a:rPr>
              <a:t> Grade is  </a:t>
            </a:r>
            <a:r>
              <a:rPr lang="en-US" sz="1200" b="1" dirty="0">
                <a:solidFill>
                  <a:schemeClr val="dk1"/>
                </a:solidFill>
                <a:latin typeface="Century Gothic" panose="020B0502020202020204" pitchFamily="34" charset="0"/>
                <a:ea typeface="Calibri"/>
                <a:cs typeface="Calibri"/>
                <a:sym typeface="Calibri"/>
              </a:rPr>
              <a:t>10:30 am </a:t>
            </a:r>
            <a:r>
              <a:rPr lang="en-US" sz="1200" dirty="0">
                <a:solidFill>
                  <a:schemeClr val="dk1"/>
                </a:solidFill>
                <a:latin typeface="Century Gothic" panose="020B0502020202020204" pitchFamily="34" charset="0"/>
                <a:ea typeface="Calibri"/>
                <a:cs typeface="Calibri"/>
                <a:sym typeface="Calibri"/>
              </a:rPr>
              <a:t>on </a:t>
            </a:r>
            <a:r>
              <a:rPr lang="en-US" sz="1200" i="1" u="sng" dirty="0">
                <a:solidFill>
                  <a:schemeClr val="dk1"/>
                </a:solidFill>
                <a:latin typeface="Century Gothic" panose="020B0502020202020204" pitchFamily="34" charset="0"/>
                <a:ea typeface="Calibri"/>
                <a:cs typeface="Calibri"/>
                <a:sym typeface="Calibri"/>
              </a:rPr>
              <a:t>Wednesday.</a:t>
            </a:r>
            <a:r>
              <a:rPr lang="en-US" sz="1200" i="1" dirty="0">
                <a:solidFill>
                  <a:schemeClr val="dk1"/>
                </a:solidFill>
                <a:latin typeface="Century Gothic" panose="020B0502020202020204" pitchFamily="34" charset="0"/>
                <a:ea typeface="Calibri"/>
                <a:cs typeface="Calibri"/>
                <a:sym typeface="Calibri"/>
              </a:rPr>
              <a:t>  </a:t>
            </a:r>
            <a:r>
              <a:rPr lang="en-US" sz="1200" dirty="0">
                <a:solidFill>
                  <a:schemeClr val="dk1"/>
                </a:solidFill>
                <a:latin typeface="Century Gothic" panose="020B0502020202020204" pitchFamily="34" charset="0"/>
                <a:ea typeface="Calibri"/>
                <a:cs typeface="Calibri"/>
                <a:sym typeface="Calibri"/>
              </a:rPr>
              <a:t>This is the day scheduled for grandparents to come eat with your 3</a:t>
            </a:r>
            <a:r>
              <a:rPr lang="en-US" sz="1200" baseline="30000" dirty="0">
                <a:solidFill>
                  <a:schemeClr val="dk1"/>
                </a:solidFill>
                <a:latin typeface="Century Gothic" panose="020B0502020202020204" pitchFamily="34" charset="0"/>
                <a:ea typeface="Calibri"/>
                <a:cs typeface="Calibri"/>
                <a:sym typeface="Calibri"/>
              </a:rPr>
              <a:t>rd</a:t>
            </a:r>
            <a:r>
              <a:rPr lang="en-US" sz="1200" dirty="0">
                <a:solidFill>
                  <a:schemeClr val="dk1"/>
                </a:solidFill>
                <a:latin typeface="Century Gothic" panose="020B0502020202020204" pitchFamily="34" charset="0"/>
                <a:ea typeface="Calibri"/>
                <a:cs typeface="Calibri"/>
                <a:sym typeface="Calibri"/>
              </a:rPr>
              <a:t> grader!  Siblings from other grades may come and eat with them at this time, or your 3</a:t>
            </a:r>
            <a:r>
              <a:rPr lang="en-US" sz="1200" baseline="30000" dirty="0">
                <a:solidFill>
                  <a:schemeClr val="dk1"/>
                </a:solidFill>
                <a:latin typeface="Century Gothic" panose="020B0502020202020204" pitchFamily="34" charset="0"/>
                <a:ea typeface="Calibri"/>
                <a:cs typeface="Calibri"/>
                <a:sym typeface="Calibri"/>
              </a:rPr>
              <a:t>rd</a:t>
            </a:r>
            <a:r>
              <a:rPr lang="en-US" sz="1200" dirty="0">
                <a:solidFill>
                  <a:schemeClr val="dk1"/>
                </a:solidFill>
                <a:latin typeface="Century Gothic" panose="020B0502020202020204" pitchFamily="34" charset="0"/>
                <a:ea typeface="Calibri"/>
                <a:cs typeface="Calibri"/>
                <a:sym typeface="Calibri"/>
              </a:rPr>
              <a:t> grader may be called if they come for another child’s time.  Please refer to the flyer for other grades’ times.</a:t>
            </a:r>
          </a:p>
          <a:p>
            <a:pPr lvl="0">
              <a:buClr>
                <a:srgbClr val="000000"/>
              </a:buClr>
              <a:buSzPts val="1400"/>
            </a:pPr>
            <a:endParaRPr lang="en-US" sz="1400" dirty="0">
              <a:solidFill>
                <a:schemeClr val="dk1"/>
              </a:solidFill>
              <a:latin typeface="Century Gothic" panose="020B0502020202020204" pitchFamily="34" charset="0"/>
              <a:ea typeface="Arial"/>
              <a:cs typeface="Calibri"/>
              <a:sym typeface="Calibri"/>
            </a:endParaRPr>
          </a:p>
        </p:txBody>
      </p:sp>
      <p:sp>
        <p:nvSpPr>
          <p:cNvPr id="11" name="TextBox 10">
            <a:extLst>
              <a:ext uri="{FF2B5EF4-FFF2-40B4-BE49-F238E27FC236}">
                <a16:creationId xmlns:a16="http://schemas.microsoft.com/office/drawing/2014/main" id="{6ABA7C40-BED0-0B2D-829D-B6CA6A840EEA}"/>
              </a:ext>
            </a:extLst>
          </p:cNvPr>
          <p:cNvSpPr txBox="1"/>
          <p:nvPr/>
        </p:nvSpPr>
        <p:spPr>
          <a:xfrm>
            <a:off x="5731329" y="7814812"/>
            <a:ext cx="1718941" cy="646331"/>
          </a:xfrm>
          <a:prstGeom prst="rect">
            <a:avLst/>
          </a:prstGeom>
          <a:noFill/>
        </p:spPr>
        <p:txBody>
          <a:bodyPr wrap="square" rtlCol="0">
            <a:spAutoFit/>
          </a:bodyPr>
          <a:lstStyle/>
          <a:p>
            <a:r>
              <a:rPr lang="en-US" dirty="0">
                <a:latin typeface="Century Gothic" panose="020B0502020202020204" pitchFamily="34" charset="0"/>
              </a:rPr>
              <a:t>Wednesday, Sept. 20, 2023</a:t>
            </a:r>
          </a:p>
        </p:txBody>
      </p:sp>
      <p:sp>
        <p:nvSpPr>
          <p:cNvPr id="3" name="Google Shape;97;gf5d121f8f5_0_0">
            <a:extLst>
              <a:ext uri="{FF2B5EF4-FFF2-40B4-BE49-F238E27FC236}">
                <a16:creationId xmlns:a16="http://schemas.microsoft.com/office/drawing/2014/main" id="{5EE6C85A-7EBC-C6C3-9BCA-FAC14ADDA5E4}"/>
              </a:ext>
            </a:extLst>
          </p:cNvPr>
          <p:cNvSpPr txBox="1"/>
          <p:nvPr/>
        </p:nvSpPr>
        <p:spPr>
          <a:xfrm>
            <a:off x="1655959" y="582461"/>
            <a:ext cx="475725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halkduster" panose="03050602040202020205" pitchFamily="66" charset="77"/>
                <a:ea typeface="Architects Daughter"/>
                <a:cs typeface="AkayaTelivigala" pitchFamily="2" charset="77"/>
                <a:sym typeface="Architects Daughter"/>
              </a:rPr>
              <a:t>Week of Sept. 18-22, 2023</a:t>
            </a:r>
            <a:endParaRPr sz="2000" b="1" dirty="0">
              <a:latin typeface="Chalkduster" panose="03050602040202020205" pitchFamily="66" charset="77"/>
              <a:ea typeface="Architects Daughter"/>
              <a:cs typeface="AkayaTelivigala" pitchFamily="2" charset="77"/>
              <a:sym typeface="Architects Daughter"/>
            </a:endParaRPr>
          </a:p>
        </p:txBody>
      </p:sp>
    </p:spTree>
    <p:extLst>
      <p:ext uri="{BB962C8B-B14F-4D97-AF65-F5344CB8AC3E}">
        <p14:creationId xmlns:p14="http://schemas.microsoft.com/office/powerpoint/2010/main" val="225423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th worksheet with different colored shapes&#10;&#10;Description automatically generated">
            <a:extLst>
              <a:ext uri="{FF2B5EF4-FFF2-40B4-BE49-F238E27FC236}">
                <a16:creationId xmlns:a16="http://schemas.microsoft.com/office/drawing/2014/main" id="{4E5FDC70-0A6C-3F0E-B577-04247934AFC6}"/>
              </a:ext>
            </a:extLst>
          </p:cNvPr>
          <p:cNvPicPr>
            <a:picLocks noChangeAspect="1"/>
          </p:cNvPicPr>
          <p:nvPr/>
        </p:nvPicPr>
        <p:blipFill>
          <a:blip r:embed="rId2"/>
          <a:stretch>
            <a:fillRect/>
          </a:stretch>
        </p:blipFill>
        <p:spPr>
          <a:xfrm>
            <a:off x="106362" y="209549"/>
            <a:ext cx="3530600" cy="5003800"/>
          </a:xfrm>
          <a:prstGeom prst="rect">
            <a:avLst/>
          </a:prstGeom>
        </p:spPr>
      </p:pic>
      <p:pic>
        <p:nvPicPr>
          <p:cNvPr id="4" name="Picture 3" descr="A picture of a graph&#10;&#10;Description automatically generated with medium confidence">
            <a:extLst>
              <a:ext uri="{FF2B5EF4-FFF2-40B4-BE49-F238E27FC236}">
                <a16:creationId xmlns:a16="http://schemas.microsoft.com/office/drawing/2014/main" id="{7817639F-E395-D502-13A2-D46B36BA6E5C}"/>
              </a:ext>
            </a:extLst>
          </p:cNvPr>
          <p:cNvPicPr>
            <a:picLocks noChangeAspect="1"/>
          </p:cNvPicPr>
          <p:nvPr/>
        </p:nvPicPr>
        <p:blipFill>
          <a:blip r:embed="rId3"/>
          <a:stretch>
            <a:fillRect/>
          </a:stretch>
        </p:blipFill>
        <p:spPr>
          <a:xfrm>
            <a:off x="3830955" y="209549"/>
            <a:ext cx="3835083" cy="5148263"/>
          </a:xfrm>
          <a:prstGeom prst="rect">
            <a:avLst/>
          </a:prstGeom>
        </p:spPr>
      </p:pic>
      <p:pic>
        <p:nvPicPr>
          <p:cNvPr id="6" name="Picture 5" descr="A graphing a number of squares&#10;&#10;Description automatically generated">
            <a:extLst>
              <a:ext uri="{FF2B5EF4-FFF2-40B4-BE49-F238E27FC236}">
                <a16:creationId xmlns:a16="http://schemas.microsoft.com/office/drawing/2014/main" id="{AA1DF5C3-0745-3540-42EE-B9D03849FB6F}"/>
              </a:ext>
            </a:extLst>
          </p:cNvPr>
          <p:cNvPicPr>
            <a:picLocks noChangeAspect="1"/>
          </p:cNvPicPr>
          <p:nvPr/>
        </p:nvPicPr>
        <p:blipFill>
          <a:blip r:embed="rId4"/>
          <a:stretch>
            <a:fillRect/>
          </a:stretch>
        </p:blipFill>
        <p:spPr>
          <a:xfrm>
            <a:off x="881769" y="5496214"/>
            <a:ext cx="1492798" cy="2143126"/>
          </a:xfrm>
          <a:prstGeom prst="rect">
            <a:avLst/>
          </a:prstGeom>
        </p:spPr>
      </p:pic>
      <p:pic>
        <p:nvPicPr>
          <p:cNvPr id="8" name="Picture 7" descr="A graphing of a mathematical equation&#10;&#10;Description automatically generated">
            <a:extLst>
              <a:ext uri="{FF2B5EF4-FFF2-40B4-BE49-F238E27FC236}">
                <a16:creationId xmlns:a16="http://schemas.microsoft.com/office/drawing/2014/main" id="{FCE85A84-BC7D-73FA-3A9C-BF21ADF96C52}"/>
              </a:ext>
            </a:extLst>
          </p:cNvPr>
          <p:cNvPicPr>
            <a:picLocks noChangeAspect="1"/>
          </p:cNvPicPr>
          <p:nvPr/>
        </p:nvPicPr>
        <p:blipFill>
          <a:blip r:embed="rId5"/>
          <a:stretch>
            <a:fillRect/>
          </a:stretch>
        </p:blipFill>
        <p:spPr>
          <a:xfrm>
            <a:off x="864752" y="7807902"/>
            <a:ext cx="1366935" cy="1954717"/>
          </a:xfrm>
          <a:prstGeom prst="rect">
            <a:avLst/>
          </a:prstGeom>
        </p:spPr>
      </p:pic>
      <p:pic>
        <p:nvPicPr>
          <p:cNvPr id="10" name="Picture 9" descr="A group of math worksheets&#10;&#10;Description automatically generated">
            <a:extLst>
              <a:ext uri="{FF2B5EF4-FFF2-40B4-BE49-F238E27FC236}">
                <a16:creationId xmlns:a16="http://schemas.microsoft.com/office/drawing/2014/main" id="{6CF8E3A9-6423-905E-E342-C4B1538E2D2C}"/>
              </a:ext>
            </a:extLst>
          </p:cNvPr>
          <p:cNvPicPr>
            <a:picLocks noChangeAspect="1"/>
          </p:cNvPicPr>
          <p:nvPr/>
        </p:nvPicPr>
        <p:blipFill>
          <a:blip r:embed="rId6"/>
          <a:stretch>
            <a:fillRect/>
          </a:stretch>
        </p:blipFill>
        <p:spPr>
          <a:xfrm>
            <a:off x="3137058" y="5320785"/>
            <a:ext cx="3949541" cy="4528066"/>
          </a:xfrm>
          <a:prstGeom prst="rect">
            <a:avLst/>
          </a:prstGeom>
        </p:spPr>
      </p:pic>
    </p:spTree>
    <p:extLst>
      <p:ext uri="{BB962C8B-B14F-4D97-AF65-F5344CB8AC3E}">
        <p14:creationId xmlns:p14="http://schemas.microsoft.com/office/powerpoint/2010/main" val="425916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3"/>
            <a:ext cx="7772400" cy="10058400"/>
          </a:xfrm>
          <a:prstGeom prst="rect">
            <a:avLst/>
          </a:prstGeom>
        </p:spPr>
      </p:pic>
      <p:sp>
        <p:nvSpPr>
          <p:cNvPr id="5" name="TextBox 4"/>
          <p:cNvSpPr txBox="1"/>
          <p:nvPr/>
        </p:nvSpPr>
        <p:spPr>
          <a:xfrm>
            <a:off x="257702" y="3970359"/>
            <a:ext cx="2180698" cy="3043334"/>
          </a:xfrm>
          <a:prstGeom prst="rect">
            <a:avLst/>
          </a:prstGeom>
          <a:noFill/>
        </p:spPr>
        <p:txBody>
          <a:bodyPr wrap="square" rtlCol="0">
            <a:spAutoFit/>
          </a:bodyPr>
          <a:lstStyle/>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		</a:t>
            </a:r>
            <a:r>
              <a:rPr lang="en-US" sz="1400" b="1" u="sng" dirty="0">
                <a:solidFill>
                  <a:schemeClr val="dk1"/>
                </a:solidFill>
                <a:latin typeface="Century Gothic"/>
                <a:ea typeface="Century Gothic"/>
                <a:cs typeface="Century Gothic"/>
                <a:sym typeface="Century Gothic"/>
              </a:rPr>
              <a:t>Math</a:t>
            </a:r>
            <a:r>
              <a:rPr lang="en-US" sz="1400" dirty="0">
                <a:solidFill>
                  <a:schemeClr val="dk1"/>
                </a:solidFill>
                <a:latin typeface="Century Gothic"/>
                <a:ea typeface="Century Gothic"/>
                <a:cs typeface="Century Gothic"/>
                <a:sym typeface="Century Gothic"/>
              </a:rPr>
              <a:t>:  </a:t>
            </a:r>
            <a:r>
              <a:rPr lang="en-US" sz="1400" i="1" dirty="0">
                <a:solidFill>
                  <a:schemeClr val="dk1"/>
                </a:solidFill>
                <a:latin typeface="Century Gothic"/>
                <a:ea typeface="Century Gothic"/>
                <a:cs typeface="Century Gothic"/>
                <a:sym typeface="Century Gothic"/>
              </a:rPr>
              <a:t>Topics 2 &amp; 3 –</a:t>
            </a:r>
          </a:p>
          <a:p>
            <a:pPr lvl="0">
              <a:lnSpc>
                <a:spcPct val="115000"/>
              </a:lnSpc>
              <a:buClr>
                <a:schemeClr val="dk1"/>
              </a:buClr>
              <a:buSzPts val="1100"/>
            </a:pPr>
            <a:r>
              <a:rPr lang="en-US" sz="1400" i="1" dirty="0">
                <a:solidFill>
                  <a:schemeClr val="dk1"/>
                </a:solidFill>
                <a:latin typeface="Century Gothic"/>
                <a:ea typeface="Century Gothic"/>
                <a:cs typeface="Century Gothic"/>
                <a:sym typeface="Century Gothic"/>
              </a:rPr>
              <a:t> </a:t>
            </a:r>
            <a:r>
              <a:rPr lang="en-US" sz="1400" b="1" dirty="0">
                <a:solidFill>
                  <a:schemeClr val="dk1"/>
                </a:solidFill>
                <a:latin typeface="Century Gothic"/>
                <a:ea typeface="Century Gothic"/>
                <a:cs typeface="Century Gothic"/>
                <a:sym typeface="Century Gothic"/>
              </a:rPr>
              <a:t>Monday</a:t>
            </a:r>
            <a:r>
              <a:rPr lang="en-US" sz="1400" dirty="0">
                <a:solidFill>
                  <a:schemeClr val="dk1"/>
                </a:solidFill>
                <a:latin typeface="Century Gothic"/>
                <a:ea typeface="Century Gothic"/>
                <a:cs typeface="Century Gothic"/>
                <a:sym typeface="Century Gothic"/>
              </a:rPr>
              <a:t> – Lessons 2-5 &amp; Review</a:t>
            </a:r>
            <a:endParaRPr lang="en-US" sz="1400" u="sng" dirty="0">
              <a:solidFill>
                <a:schemeClr val="dk1"/>
              </a:solidFill>
              <a:latin typeface="Century Gothic"/>
              <a:ea typeface="Century Gothic"/>
              <a:cs typeface="Century Gothic"/>
              <a:sym typeface="Century Gothic"/>
            </a:endParaRP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Tuesday</a:t>
            </a:r>
            <a:r>
              <a:rPr lang="en-US" sz="1400" dirty="0">
                <a:solidFill>
                  <a:schemeClr val="dk1"/>
                </a:solidFill>
                <a:latin typeface="Century Gothic"/>
                <a:ea typeface="Century Gothic"/>
                <a:cs typeface="Century Gothic"/>
                <a:sym typeface="Century Gothic"/>
              </a:rPr>
              <a:t> – Math Topic 2 Test</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Wednesday</a:t>
            </a:r>
            <a:r>
              <a:rPr lang="en-US" sz="1400" dirty="0">
                <a:solidFill>
                  <a:schemeClr val="dk1"/>
                </a:solidFill>
                <a:latin typeface="Century Gothic"/>
                <a:ea typeface="Century Gothic"/>
                <a:cs typeface="Century Gothic"/>
                <a:sym typeface="Century Gothic"/>
              </a:rPr>
              <a:t> - Topic 3 Lesson 1 </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Thursday</a:t>
            </a:r>
            <a:r>
              <a:rPr lang="en-US" sz="1400" dirty="0">
                <a:solidFill>
                  <a:schemeClr val="dk1"/>
                </a:solidFill>
                <a:latin typeface="Century Gothic"/>
                <a:ea typeface="Century Gothic"/>
                <a:cs typeface="Century Gothic"/>
                <a:sym typeface="Century Gothic"/>
              </a:rPr>
              <a:t> – Topic 3 Lesson 2</a:t>
            </a:r>
          </a:p>
          <a:p>
            <a:pPr lvl="0">
              <a:lnSpc>
                <a:spcPct val="115000"/>
              </a:lnSpc>
              <a:buClr>
                <a:schemeClr val="dk1"/>
              </a:buClr>
              <a:buSzPts val="1100"/>
            </a:pPr>
            <a:r>
              <a:rPr lang="en-US" sz="1400" b="1" dirty="0">
                <a:solidFill>
                  <a:schemeClr val="dk1"/>
                </a:solidFill>
                <a:latin typeface="Century Gothic"/>
                <a:ea typeface="Century Gothic"/>
                <a:cs typeface="Century Gothic"/>
                <a:sym typeface="Century Gothic"/>
              </a:rPr>
              <a:t>Friday</a:t>
            </a:r>
            <a:r>
              <a:rPr lang="en-US" sz="1400" dirty="0">
                <a:solidFill>
                  <a:schemeClr val="dk1"/>
                </a:solidFill>
                <a:latin typeface="Century Gothic"/>
                <a:ea typeface="Century Gothic"/>
                <a:cs typeface="Century Gothic"/>
                <a:sym typeface="Century Gothic"/>
              </a:rPr>
              <a:t> – Topic 3 Lesson 3</a:t>
            </a:r>
          </a:p>
        </p:txBody>
      </p:sp>
      <p:sp>
        <p:nvSpPr>
          <p:cNvPr id="2" name="Google Shape;97;gf5d121f8f5_0_0">
            <a:extLst>
              <a:ext uri="{FF2B5EF4-FFF2-40B4-BE49-F238E27FC236}">
                <a16:creationId xmlns:a16="http://schemas.microsoft.com/office/drawing/2014/main" id="{C8A34AC7-9D6B-D07A-3926-430FE8B5FA9A}"/>
              </a:ext>
            </a:extLst>
          </p:cNvPr>
          <p:cNvSpPr txBox="1"/>
          <p:nvPr/>
        </p:nvSpPr>
        <p:spPr>
          <a:xfrm>
            <a:off x="1655959" y="582461"/>
            <a:ext cx="475725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halkduster" panose="03050602040202020205" pitchFamily="66" charset="77"/>
                <a:ea typeface="Architects Daughter"/>
                <a:cs typeface="AkayaTelivigala" pitchFamily="2" charset="77"/>
                <a:sym typeface="Architects Daughter"/>
              </a:rPr>
              <a:t>Week of Sept. 11-15, 2023</a:t>
            </a:r>
            <a:endParaRPr sz="2000" b="1" dirty="0">
              <a:latin typeface="Chalkduster" panose="03050602040202020205" pitchFamily="66" charset="77"/>
              <a:ea typeface="Architects Daughter"/>
              <a:cs typeface="AkayaTelivigala" pitchFamily="2" charset="77"/>
              <a:sym typeface="Architects Daughter"/>
            </a:endParaRPr>
          </a:p>
        </p:txBody>
      </p:sp>
      <p:sp>
        <p:nvSpPr>
          <p:cNvPr id="3" name="TextBox 2">
            <a:extLst>
              <a:ext uri="{FF2B5EF4-FFF2-40B4-BE49-F238E27FC236}">
                <a16:creationId xmlns:a16="http://schemas.microsoft.com/office/drawing/2014/main" id="{A8AA3413-C66B-488E-24EC-B2FDCB91283E}"/>
              </a:ext>
            </a:extLst>
          </p:cNvPr>
          <p:cNvSpPr txBox="1"/>
          <p:nvPr/>
        </p:nvSpPr>
        <p:spPr>
          <a:xfrm>
            <a:off x="5239501" y="4485776"/>
            <a:ext cx="2170198" cy="2000548"/>
          </a:xfrm>
          <a:prstGeom prst="rect">
            <a:avLst/>
          </a:prstGeom>
          <a:noFill/>
        </p:spPr>
        <p:txBody>
          <a:bodyPr wrap="square" rtlCol="0">
            <a:spAutoFit/>
          </a:bodyPr>
          <a:lstStyle/>
          <a:p>
            <a:pPr lvl="0">
              <a:buClr>
                <a:srgbClr val="000000"/>
              </a:buClr>
              <a:buSzPts val="1400"/>
            </a:pPr>
            <a:endParaRPr lang="en-US" sz="1400" dirty="0">
              <a:solidFill>
                <a:schemeClr val="dk1"/>
              </a:solidFill>
              <a:latin typeface="Century Gothic" panose="020B0502020202020204" pitchFamily="34" charset="0"/>
              <a:ea typeface="Arial"/>
              <a:cs typeface="Calibri"/>
              <a:sym typeface="Calibri"/>
            </a:endParaRPr>
          </a:p>
          <a:p>
            <a:pPr lvl="0">
              <a:buClr>
                <a:srgbClr val="000000"/>
              </a:buClr>
              <a:buSzPts val="1400"/>
            </a:pPr>
            <a:r>
              <a:rPr lang="en-US" sz="1400" b="1" dirty="0">
                <a:solidFill>
                  <a:srgbClr val="000000"/>
                </a:solidFill>
                <a:latin typeface="Century Gothic" panose="020B0502020202020204" pitchFamily="34" charset="0"/>
                <a:ea typeface="Arial"/>
                <a:cs typeface="Arial"/>
                <a:sym typeface="Arial"/>
              </a:rPr>
              <a:t>Homework:</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u="sng" dirty="0">
                <a:solidFill>
                  <a:srgbClr val="000000"/>
                </a:solidFill>
                <a:latin typeface="Century Gothic" panose="020B0502020202020204" pitchFamily="34" charset="0"/>
                <a:ea typeface="Arial"/>
                <a:cs typeface="Arial"/>
                <a:sym typeface="Arial"/>
              </a:rPr>
              <a:t>Math:  </a:t>
            </a:r>
            <a:r>
              <a:rPr lang="en-US" sz="1400" dirty="0">
                <a:solidFill>
                  <a:srgbClr val="000000"/>
                </a:solidFill>
                <a:latin typeface="Century Gothic" panose="020B0502020202020204" pitchFamily="34" charset="0"/>
                <a:ea typeface="Arial"/>
                <a:cs typeface="Arial"/>
                <a:sym typeface="Arial"/>
              </a:rPr>
              <a:t>packets are due on Friday.  Students may turn them in early throughout the week.</a:t>
            </a:r>
          </a:p>
          <a:p>
            <a:pPr lvl="0">
              <a:buClr>
                <a:srgbClr val="000000"/>
              </a:buClr>
              <a:buSzPts val="1400"/>
            </a:pP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endParaRPr lang="en-US" sz="1200" u="sng" dirty="0">
              <a:solidFill>
                <a:srgbClr val="000000"/>
              </a:solidFill>
              <a:latin typeface="Century Gothic" panose="020B0502020202020204" pitchFamily="34" charset="0"/>
              <a:ea typeface="Arial"/>
              <a:cs typeface="Arial"/>
              <a:sym typeface="Arial"/>
            </a:endParaRPr>
          </a:p>
        </p:txBody>
      </p:sp>
      <p:sp>
        <p:nvSpPr>
          <p:cNvPr id="9" name="TextBox 8">
            <a:extLst>
              <a:ext uri="{FF2B5EF4-FFF2-40B4-BE49-F238E27FC236}">
                <a16:creationId xmlns:a16="http://schemas.microsoft.com/office/drawing/2014/main" id="{4948F58F-0821-F997-6885-4D9717FE04F7}"/>
              </a:ext>
            </a:extLst>
          </p:cNvPr>
          <p:cNvSpPr txBox="1"/>
          <p:nvPr/>
        </p:nvSpPr>
        <p:spPr>
          <a:xfrm>
            <a:off x="2801101" y="3686044"/>
            <a:ext cx="2170198" cy="2462213"/>
          </a:xfrm>
          <a:prstGeom prst="rect">
            <a:avLst/>
          </a:prstGeom>
          <a:noFill/>
        </p:spPr>
        <p:txBody>
          <a:bodyPr wrap="square" rtlCol="0">
            <a:spAutoFit/>
          </a:bodyPr>
          <a:lstStyle/>
          <a:p>
            <a:pPr lvl="0">
              <a:buClr>
                <a:srgbClr val="000000"/>
              </a:buClr>
              <a:buSzPts val="1400"/>
            </a:pPr>
            <a:r>
              <a:rPr lang="en-US" sz="1400" b="1" u="sng" dirty="0">
                <a:solidFill>
                  <a:schemeClr val="dk1"/>
                </a:solidFill>
                <a:latin typeface="Century Gothic" panose="020B0502020202020204" pitchFamily="34" charset="0"/>
                <a:ea typeface="Calibri"/>
                <a:cs typeface="Calibri"/>
                <a:sym typeface="Calibri"/>
              </a:rPr>
              <a:t>Science</a:t>
            </a:r>
            <a:r>
              <a:rPr lang="en-US" sz="1400" dirty="0">
                <a:solidFill>
                  <a:schemeClr val="dk1"/>
                </a:solidFill>
                <a:latin typeface="Century Gothic" panose="020B0502020202020204" pitchFamily="34" charset="0"/>
                <a:ea typeface="Calibri"/>
                <a:cs typeface="Calibri"/>
                <a:sym typeface="Calibri"/>
              </a:rPr>
              <a:t> </a:t>
            </a:r>
            <a:endParaRPr lang="en-US" sz="1400" dirty="0">
              <a:solidFill>
                <a:srgbClr val="000000"/>
              </a:solidFill>
              <a:latin typeface="Century Gothic" panose="020B0502020202020204" pitchFamily="34" charset="0"/>
              <a:ea typeface="Arial"/>
              <a:cs typeface="Arial"/>
              <a:sym typeface="Arial"/>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Science Tools </a:t>
            </a:r>
            <a:r>
              <a:rPr lang="en-US" sz="1400" dirty="0">
                <a:solidFill>
                  <a:schemeClr val="dk1"/>
                </a:solidFill>
                <a:latin typeface="Century Gothic" panose="020B0502020202020204" pitchFamily="34" charset="0"/>
                <a:ea typeface="Calibri"/>
                <a:cs typeface="Calibri"/>
                <a:sym typeface="Calibri"/>
              </a:rPr>
              <a:t>test Monday – open book</a:t>
            </a:r>
          </a:p>
          <a:p>
            <a:pPr lvl="0">
              <a:buClr>
                <a:srgbClr val="000000"/>
              </a:buClr>
              <a:buSzPts val="1400"/>
            </a:pPr>
            <a:endParaRPr lang="en-US" sz="1400" b="1"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Matter </a:t>
            </a:r>
            <a:r>
              <a:rPr lang="en-US" sz="1400" dirty="0">
                <a:solidFill>
                  <a:schemeClr val="dk1"/>
                </a:solidFill>
                <a:latin typeface="Century Gothic" panose="020B0502020202020204" pitchFamily="34" charset="0"/>
                <a:ea typeface="Calibri"/>
                <a:cs typeface="Calibri"/>
                <a:sym typeface="Calibri"/>
              </a:rPr>
              <a:t>test – open book</a:t>
            </a:r>
            <a:endParaRPr lang="en-US" sz="1400" b="1" dirty="0">
              <a:solidFill>
                <a:schemeClr val="dk1"/>
              </a:solidFill>
              <a:latin typeface="Century Gothic" panose="020B0502020202020204" pitchFamily="34" charset="0"/>
              <a:ea typeface="Calibri"/>
              <a:cs typeface="Calibri"/>
              <a:sym typeface="Calibri"/>
            </a:endParaRPr>
          </a:p>
          <a:p>
            <a:pPr lvl="0">
              <a:buClr>
                <a:srgbClr val="000000"/>
              </a:buClr>
              <a:buSzPts val="1400"/>
            </a:pPr>
            <a:endParaRPr lang="en-US" sz="1400" b="1"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Unit 1</a:t>
            </a:r>
            <a:endParaRPr lang="en-US" sz="1400" dirty="0">
              <a:solidFill>
                <a:schemeClr val="dk1"/>
              </a:solidFill>
              <a:latin typeface="Century Gothic" panose="020B0502020202020204" pitchFamily="34" charset="0"/>
              <a:ea typeface="Calibri"/>
              <a:cs typeface="Calibri"/>
              <a:sym typeface="Calibri"/>
            </a:endParaRPr>
          </a:p>
          <a:p>
            <a:pPr lvl="0">
              <a:buClr>
                <a:srgbClr val="000000"/>
              </a:buClr>
              <a:buSzPts val="1400"/>
            </a:pPr>
            <a:r>
              <a:rPr lang="en-US" sz="1400" b="1" dirty="0">
                <a:solidFill>
                  <a:schemeClr val="dk1"/>
                </a:solidFill>
                <a:latin typeface="Century Gothic" panose="020B0502020202020204" pitchFamily="34" charset="0"/>
                <a:ea typeface="Calibri"/>
                <a:cs typeface="Calibri"/>
                <a:sym typeface="Calibri"/>
              </a:rPr>
              <a:t>Lesson 3: </a:t>
            </a:r>
            <a:r>
              <a:rPr lang="en-US" sz="1400" dirty="0">
                <a:solidFill>
                  <a:schemeClr val="dk1"/>
                </a:solidFill>
                <a:latin typeface="Century Gothic" panose="020B0502020202020204" pitchFamily="34" charset="0"/>
                <a:ea typeface="Calibri"/>
                <a:cs typeface="Calibri"/>
                <a:sym typeface="Calibri"/>
              </a:rPr>
              <a:t> </a:t>
            </a:r>
          </a:p>
          <a:p>
            <a:pPr lvl="0">
              <a:buClr>
                <a:srgbClr val="000000"/>
              </a:buClr>
              <a:buSzPts val="1400"/>
            </a:pPr>
            <a:r>
              <a:rPr lang="en-US" sz="1400" i="1" u="sng" dirty="0">
                <a:solidFill>
                  <a:schemeClr val="dk1"/>
                </a:solidFill>
                <a:latin typeface="Century Gothic" panose="020B0502020202020204" pitchFamily="34" charset="0"/>
                <a:ea typeface="Calibri"/>
                <a:cs typeface="Calibri"/>
                <a:sym typeface="Calibri"/>
              </a:rPr>
              <a:t>Chemical and</a:t>
            </a:r>
          </a:p>
          <a:p>
            <a:pPr lvl="0">
              <a:buClr>
                <a:srgbClr val="000000"/>
              </a:buClr>
              <a:buSzPts val="1400"/>
            </a:pPr>
            <a:r>
              <a:rPr lang="en-US" sz="1400" i="1" u="sng" dirty="0">
                <a:solidFill>
                  <a:schemeClr val="dk1"/>
                </a:solidFill>
                <a:latin typeface="Century Gothic" panose="020B0502020202020204" pitchFamily="34" charset="0"/>
                <a:ea typeface="Calibri"/>
                <a:cs typeface="Calibri"/>
                <a:sym typeface="Calibri"/>
              </a:rPr>
              <a:t>Physical Changes</a:t>
            </a:r>
          </a:p>
        </p:txBody>
      </p:sp>
      <p:sp>
        <p:nvSpPr>
          <p:cNvPr id="10" name="Google Shape;98;gf5d121f8f5_0_0">
            <a:extLst>
              <a:ext uri="{FF2B5EF4-FFF2-40B4-BE49-F238E27FC236}">
                <a16:creationId xmlns:a16="http://schemas.microsoft.com/office/drawing/2014/main" id="{EE3CE902-F15F-EC92-B8B8-717B0990D39E}"/>
              </a:ext>
            </a:extLst>
          </p:cNvPr>
          <p:cNvSpPr txBox="1"/>
          <p:nvPr/>
        </p:nvSpPr>
        <p:spPr>
          <a:xfrm>
            <a:off x="2792410" y="8418360"/>
            <a:ext cx="4617289" cy="750945"/>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US" sz="1600" b="1" dirty="0">
                <a:solidFill>
                  <a:schemeClr val="dk1"/>
                </a:solidFill>
                <a:latin typeface="Architects Daughter"/>
                <a:ea typeface="Architects Daughter"/>
                <a:cs typeface="Architects Daughter"/>
                <a:sym typeface="Architects Daughter"/>
              </a:rPr>
              <a:t>WATER BOTTLES</a:t>
            </a:r>
            <a:r>
              <a:rPr lang="en-US" sz="1600" dirty="0">
                <a:solidFill>
                  <a:schemeClr val="dk1"/>
                </a:solidFill>
                <a:latin typeface="Architects Daughter"/>
                <a:ea typeface="Architects Daughter"/>
                <a:cs typeface="Architects Daughter"/>
                <a:sym typeface="Architects Daughter"/>
              </a:rPr>
              <a:t>:  Please bring a refillable water bottle each day. </a:t>
            </a:r>
            <a:endParaRPr sz="1600" dirty="0">
              <a:solidFill>
                <a:schemeClr val="dk1"/>
              </a:solidFill>
              <a:latin typeface="Architects Daughter"/>
              <a:ea typeface="Architects Daughter"/>
              <a:cs typeface="Architects Daughter"/>
              <a:sym typeface="Architects Daughter"/>
            </a:endParaRPr>
          </a:p>
        </p:txBody>
      </p:sp>
      <p:sp>
        <p:nvSpPr>
          <p:cNvPr id="11" name="Google Shape;96;gf5d121f8f5_0_0">
            <a:extLst>
              <a:ext uri="{FF2B5EF4-FFF2-40B4-BE49-F238E27FC236}">
                <a16:creationId xmlns:a16="http://schemas.microsoft.com/office/drawing/2014/main" id="{792BA97D-E944-F88F-5952-9C38CFE7482A}"/>
              </a:ext>
            </a:extLst>
          </p:cNvPr>
          <p:cNvSpPr txBox="1"/>
          <p:nvPr/>
        </p:nvSpPr>
        <p:spPr>
          <a:xfrm>
            <a:off x="332240" y="7458882"/>
            <a:ext cx="1793394" cy="19189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400" b="1" i="1" u="sng" dirty="0">
                <a:solidFill>
                  <a:schemeClr val="dk1"/>
                </a:solidFill>
                <a:latin typeface="Calibri"/>
                <a:ea typeface="Calibri"/>
                <a:cs typeface="Calibri"/>
                <a:sym typeface="Calibri"/>
              </a:rPr>
              <a:t>Important Dates:</a:t>
            </a:r>
          </a:p>
          <a:p>
            <a:pPr>
              <a:lnSpc>
                <a:spcPct val="115000"/>
              </a:lnSpc>
            </a:pPr>
            <a:r>
              <a:rPr lang="en-US" sz="1400" dirty="0">
                <a:solidFill>
                  <a:schemeClr val="dk1"/>
                </a:solidFill>
                <a:latin typeface="Calibri"/>
                <a:ea typeface="Calibri"/>
                <a:cs typeface="Calibri"/>
                <a:sym typeface="Calibri"/>
              </a:rPr>
              <a:t>9/15 Skate Night @ 5:15 pm</a:t>
            </a: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9/20 Grandparents Day Lunch for 3</a:t>
            </a:r>
            <a:r>
              <a:rPr lang="en-US" sz="1400" baseline="30000" dirty="0">
                <a:solidFill>
                  <a:schemeClr val="dk1"/>
                </a:solidFill>
                <a:latin typeface="Calibri"/>
                <a:ea typeface="Calibri"/>
                <a:cs typeface="Calibri"/>
                <a:sym typeface="Calibri"/>
              </a:rPr>
              <a:t>rd</a:t>
            </a:r>
            <a:endParaRPr lang="en-US"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9/27 School Picture Day</a:t>
            </a:r>
          </a:p>
        </p:txBody>
      </p:sp>
      <p:sp>
        <p:nvSpPr>
          <p:cNvPr id="12" name="TextBox 11">
            <a:extLst>
              <a:ext uri="{FF2B5EF4-FFF2-40B4-BE49-F238E27FC236}">
                <a16:creationId xmlns:a16="http://schemas.microsoft.com/office/drawing/2014/main" id="{F898EE1E-45B5-A850-B3B0-3AE96D12F155}"/>
              </a:ext>
            </a:extLst>
          </p:cNvPr>
          <p:cNvSpPr txBox="1"/>
          <p:nvPr/>
        </p:nvSpPr>
        <p:spPr>
          <a:xfrm>
            <a:off x="3312006" y="6552028"/>
            <a:ext cx="1793394" cy="923330"/>
          </a:xfrm>
          <a:prstGeom prst="rect">
            <a:avLst/>
          </a:prstGeom>
          <a:noFill/>
        </p:spPr>
        <p:txBody>
          <a:bodyPr wrap="square" rtlCol="0">
            <a:spAutoFit/>
          </a:bodyPr>
          <a:lstStyle/>
          <a:p>
            <a:r>
              <a:rPr lang="en-US" dirty="0">
                <a:hlinkClick r:id="rId3"/>
              </a:rPr>
              <a:t>Click here for Mrs. Dollar’s Class Website</a:t>
            </a:r>
            <a:endParaRPr lang="en-US" dirty="0"/>
          </a:p>
        </p:txBody>
      </p:sp>
    </p:spTree>
    <p:extLst>
      <p:ext uri="{BB962C8B-B14F-4D97-AF65-F5344CB8AC3E}">
        <p14:creationId xmlns:p14="http://schemas.microsoft.com/office/powerpoint/2010/main" val="3491507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4043</TotalTime>
  <Words>1720</Words>
  <Application>Microsoft Macintosh PowerPoint</Application>
  <PresentationFormat>Custom</PresentationFormat>
  <Paragraphs>258</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Architects Daughter</vt:lpstr>
      <vt:lpstr>Arial</vt:lpstr>
      <vt:lpstr>Bradley Hand</vt:lpstr>
      <vt:lpstr>Calibri</vt:lpstr>
      <vt:lpstr>Calibri Light</vt:lpstr>
      <vt:lpstr>Century Gothic</vt:lpstr>
      <vt:lpstr>Chalkduster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 DARNELL</dc:creator>
  <cp:lastModifiedBy>REBECCA R DARNELL</cp:lastModifiedBy>
  <cp:revision>14</cp:revision>
  <dcterms:created xsi:type="dcterms:W3CDTF">2023-08-28T04:21:51Z</dcterms:created>
  <dcterms:modified xsi:type="dcterms:W3CDTF">2023-11-27T01:42:55Z</dcterms:modified>
</cp:coreProperties>
</file>